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_rels/presentation.xml.rels" ContentType="application/vnd.openxmlformats-package.relationships+xml"/>
  <Override PartName="/ppt/slides/_rels/slide29.xml.rels" ContentType="application/vnd.openxmlformats-package.relationships+xml"/>
  <Override PartName="/ppt/slides/_rels/slide28.xml.rels" ContentType="application/vnd.openxmlformats-package.relationships+xml"/>
  <Override PartName="/ppt/slides/_rels/slide24.xml.rels" ContentType="application/vnd.openxmlformats-package.relationships+xml"/>
  <Override PartName="/ppt/slides/_rels/slide23.xml.rels" ContentType="application/vnd.openxmlformats-package.relationships+xml"/>
  <Override PartName="/ppt/slides/_rels/slide26.xml.rels" ContentType="application/vnd.openxmlformats-package.relationships+xml"/>
  <Override PartName="/ppt/slides/_rels/slide21.xml.rels" ContentType="application/vnd.openxmlformats-package.relationships+xml"/>
  <Override PartName="/ppt/slides/_rels/slide19.xml.rels" ContentType="application/vnd.openxmlformats-package.relationships+xml"/>
  <Override PartName="/ppt/slides/_rels/slide18.xml.rels" ContentType="application/vnd.openxmlformats-package.relationships+xml"/>
  <Override PartName="/ppt/slides/_rels/slide14.xml.rels" ContentType="application/vnd.openxmlformats-package.relationships+xml"/>
  <Override PartName="/ppt/slides/_rels/slide25.xml.rels" ContentType="application/vnd.openxmlformats-package.relationships+xml"/>
  <Override PartName="/ppt/slides/_rels/slide13.xml.rels" ContentType="application/vnd.openxmlformats-package.relationships+xml"/>
  <Override PartName="/ppt/slides/_rels/slide27.xml.rels" ContentType="application/vnd.openxmlformats-package.relationships+xml"/>
  <Override PartName="/ppt/slides/_rels/slide20.xml.rels" ContentType="application/vnd.openxmlformats-package.relationships+xml"/>
  <Override PartName="/ppt/slides/_rels/slide12.xml.rels" ContentType="application/vnd.openxmlformats-package.relationships+xml"/>
  <Override PartName="/ppt/slides/_rels/slide15.xml.rels" ContentType="application/vnd.openxmlformats-package.relationships+xml"/>
  <Override PartName="/ppt/slides/_rels/slide11.xml.rels" ContentType="application/vnd.openxmlformats-package.relationships+xml"/>
  <Override PartName="/ppt/slides/_rels/slide8.xml.rels" ContentType="application/vnd.openxmlformats-package.relationships+xml"/>
  <Override PartName="/ppt/slides/_rels/slide9.xml.rels" ContentType="application/vnd.openxmlformats-package.relationships+xml"/>
  <Override PartName="/ppt/slides/_rels/slide16.xml.rels" ContentType="application/vnd.openxmlformats-package.relationships+xml"/>
  <Override PartName="/ppt/slides/_rels/slide22.xml.rels" ContentType="application/vnd.openxmlformats-package.relationships+xml"/>
  <Override PartName="/ppt/slides/_rels/slide7.xml.rels" ContentType="application/vnd.openxmlformats-package.relationships+xml"/>
  <Override PartName="/ppt/slides/_rels/slide10.xml.rels" ContentType="application/vnd.openxmlformats-package.relationships+xml"/>
  <Override PartName="/ppt/slides/_rels/slide5.xml.rels" ContentType="application/vnd.openxmlformats-package.relationships+xml"/>
  <Override PartName="/ppt/slides/_rels/slide17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6.xml.rels" ContentType="application/vnd.openxmlformats-package.relationships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slide29.xml" ContentType="application/vnd.openxmlformats-officedocument.presentationml.slide+xml"/>
  <Override PartName="/ppt/slides/slide25.xml" ContentType="application/vnd.openxmlformats-officedocument.presentationml.slide+xml"/>
  <Override PartName="/ppt/slides/slide21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26.xml" ContentType="application/vnd.openxmlformats-officedocument.presentationml.slide+xml"/>
  <Override PartName="/ppt/slides/slide23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3.xml" ContentType="application/vnd.openxmlformats-officedocument.presentationml.slide+xml"/>
  <Override PartName="/ppt/slides/slide11.xml" ContentType="application/vnd.openxmlformats-officedocument.presentationml.slide+xml"/>
  <Override PartName="/ppt/slides/slide28.xml" ContentType="application/vnd.openxmlformats-officedocument.presentationml.slide+xml"/>
  <Override PartName="/ppt/slides/slide10.xml" ContentType="application/vnd.openxmlformats-officedocument.presentationml.slide+xml"/>
  <Override PartName="/ppt/slides/slide22.xml" ContentType="application/vnd.openxmlformats-officedocument.presentationml.slide+xml"/>
  <Override PartName="/ppt/slides/slide9.xml" ContentType="application/vnd.openxmlformats-officedocument.presentationml.slide+xml"/>
  <Override PartName="/ppt/slides/slide12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24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14.xml" ContentType="application/vnd.openxmlformats-officedocument.presentationml.slide+xml"/>
  <Override PartName="/ppt/slides/slide27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6.xml" ContentType="application/vnd.openxmlformats-officedocument.presentationml.slide+xml"/>
  <Override PartName="/ppt/slides/slide15.xml" ContentType="application/vnd.openxmlformats-officedocument.presentationml.slide+xml"/>
  <Override PartName="/ppt/slides/slide1.xml" ContentType="application/vnd.openxmlformats-officedocument.presentationml.slide+xml"/>
  <Override PartName="/ppt/slideLayouts/slideLayout24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_rels/slideLayout23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1.xml" ContentType="application/vnd.openxmlformats-officedocument.theme+xml"/>
  <Override PartName="/ppt/media/image26.png" ContentType="image/png"/>
  <Override PartName="/ppt/media/image25.png" ContentType="image/png"/>
  <Override PartName="/ppt/media/image24.png" ContentType="image/png"/>
  <Override PartName="/ppt/media/image23.jpeg" ContentType="image/jpeg"/>
  <Override PartName="/ppt/media/image21.jpeg" ContentType="image/jpeg"/>
  <Override PartName="/ppt/media/image19.png" ContentType="image/png"/>
  <Override PartName="/ppt/media/image17.png" ContentType="image/png"/>
  <Override PartName="/ppt/media/image16.jpeg" ContentType="image/jpeg"/>
  <Override PartName="/ppt/media/image15.jpeg" ContentType="image/jpeg"/>
  <Override PartName="/ppt/media/image11.jpeg" ContentType="image/jpeg"/>
  <Override PartName="/ppt/media/image22.jpeg" ContentType="image/jpeg"/>
  <Override PartName="/ppt/media/image9.png" ContentType="image/png"/>
  <Override PartName="/ppt/media/image6.png" ContentType="image/png"/>
  <Override PartName="/ppt/media/image8.gif" ContentType="image/gif"/>
  <Override PartName="/ppt/media/image10.jpeg" ContentType="image/jpeg"/>
  <Override PartName="/ppt/media/image5.png" ContentType="image/png"/>
  <Override PartName="/ppt/media/image18.png" ContentType="image/png"/>
  <Override PartName="/ppt/media/image4.png" ContentType="image/png"/>
  <Override PartName="/ppt/media/image13.jpeg" ContentType="image/jpeg"/>
  <Override PartName="/ppt/media/image20.jpeg" ContentType="image/jpeg"/>
  <Override PartName="/ppt/media/image12.jpeg" ContentType="image/jpeg"/>
  <Override PartName="/ppt/media/image3.png" ContentType="image/png"/>
  <Override PartName="/ppt/media/image2.png" ContentType="image/png"/>
  <Override PartName="/ppt/media/image14.jpeg" ContentType="image/jpeg"/>
  <Override PartName="/ppt/media/image1.png" ContentType="image/png"/>
  <Override PartName="/ppt/media/image7.gif" ContentType="image/gif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presentation.xml" ContentType="application/vnd.openxmlformats-officedocument.presentationml.presentation.main+xml"/>
</Types>
</file>

<file path=_rels/.rels><?xml version="1.0" encoding="UTF-8"?>
<Relationships xmlns="http://schemas.openxmlformats.org/package/2006/relationships"><Relationship Id="rId1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</p:sldIdLst>
  <p:sldSz cx="9144000" cy="6858000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6.png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3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2158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457200" y="3964320"/>
            <a:ext cx="8229240" cy="2158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3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3" name="PlaceHolder 4"/>
          <p:cNvSpPr>
            <a:spLocks noGrp="1"/>
          </p:cNvSpPr>
          <p:nvPr>
            <p:ph type="body"/>
          </p:nvPr>
        </p:nvSpPr>
        <p:spPr>
          <a:xfrm>
            <a:off x="4674240" y="396432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4" name="PlaceHolder 5"/>
          <p:cNvSpPr>
            <a:spLocks noGrp="1"/>
          </p:cNvSpPr>
          <p:nvPr>
            <p:ph type="body"/>
          </p:nvPr>
        </p:nvSpPr>
        <p:spPr>
          <a:xfrm>
            <a:off x="457200" y="396432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3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38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1735560" y="1599840"/>
            <a:ext cx="5671800" cy="4525560"/>
          </a:xfrm>
          <a:prstGeom prst="rect">
            <a:avLst/>
          </a:prstGeom>
          <a:ln>
            <a:noFill/>
          </a:ln>
        </p:spPr>
      </p:pic>
      <p:pic>
        <p:nvPicPr>
          <p:cNvPr id="39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1735560" y="1599840"/>
            <a:ext cx="5671800" cy="452556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3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457200" y="1600200"/>
            <a:ext cx="8229240" cy="45259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3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3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4525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4525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3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457200" y="274680"/>
            <a:ext cx="8229240" cy="52981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3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457200" y="396432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4525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3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7" name="PlaceHolder 2"/>
          <p:cNvSpPr>
            <a:spLocks noGrp="1"/>
          </p:cNvSpPr>
          <p:nvPr>
            <p:ph type="subTitle"/>
          </p:nvPr>
        </p:nvSpPr>
        <p:spPr>
          <a:xfrm>
            <a:off x="457200" y="1600200"/>
            <a:ext cx="8229240" cy="45259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3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4525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4674240" y="396432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3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457200" y="3964320"/>
            <a:ext cx="8229240" cy="2158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3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2158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457200" y="3964320"/>
            <a:ext cx="8229240" cy="2158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3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4674240" y="396432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4" name="PlaceHolder 5"/>
          <p:cNvSpPr>
            <a:spLocks noGrp="1"/>
          </p:cNvSpPr>
          <p:nvPr>
            <p:ph type="body"/>
          </p:nvPr>
        </p:nvSpPr>
        <p:spPr>
          <a:xfrm>
            <a:off x="457200" y="396432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3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78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1735560" y="1599840"/>
            <a:ext cx="5671800" cy="4525560"/>
          </a:xfrm>
          <a:prstGeom prst="rect">
            <a:avLst/>
          </a:prstGeom>
          <a:ln>
            <a:noFill/>
          </a:ln>
        </p:spPr>
      </p:pic>
      <p:pic>
        <p:nvPicPr>
          <p:cNvPr id="79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1735560" y="1599840"/>
            <a:ext cx="5671800" cy="452556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3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3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4525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2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4525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3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subTitle"/>
          </p:nvPr>
        </p:nvSpPr>
        <p:spPr>
          <a:xfrm>
            <a:off x="457200" y="274680"/>
            <a:ext cx="8229240" cy="52981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3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457200" y="396432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4525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3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4525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674240" y="396432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3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6" name="PlaceHolder 4"/>
          <p:cNvSpPr>
            <a:spLocks noGrp="1"/>
          </p:cNvSpPr>
          <p:nvPr>
            <p:ph type="body"/>
          </p:nvPr>
        </p:nvSpPr>
        <p:spPr>
          <a:xfrm>
            <a:off x="457200" y="3964320"/>
            <a:ext cx="8229240" cy="2158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anchor="ctr"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Calibri"/>
              </a:rPr>
              <a:t>Click to edit the title text formatClick to edit Master title style</a:t>
            </a:r>
            <a:endParaRPr/>
          </a:p>
        </p:txBody>
      </p:sp>
      <p:sp>
        <p:nvSpPr>
          <p:cNvPr id="1" name="PlaceHolder 2"/>
          <p:cNvSpPr>
            <a:spLocks noGrp="1"/>
          </p:cNvSpPr>
          <p:nvPr>
            <p:ph type="dt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r>
              <a:rPr lang="en-US" sz="1200">
                <a:solidFill>
                  <a:srgbClr val="8b8b8b"/>
                </a:solidFill>
                <a:latin typeface="Calibri"/>
              </a:rPr>
              <a:t>4/13/15</a:t>
            </a:r>
            <a:endParaRPr/>
          </a:p>
        </p:txBody>
      </p:sp>
      <p:sp>
        <p:nvSpPr>
          <p:cNvPr id="2" name="PlaceHolder 3"/>
          <p:cNvSpPr>
            <a:spLocks noGrp="1"/>
          </p:cNvSpPr>
          <p:nvPr>
            <p:ph type="ftr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</p:spPr>
        <p:txBody>
          <a:bodyPr anchor="ctr"/>
          <a:p>
            <a:endParaRPr/>
          </a:p>
        </p:txBody>
      </p:sp>
      <p:sp>
        <p:nvSpPr>
          <p:cNvPr id="3" name="PlaceHolder 4"/>
          <p:cNvSpPr>
            <a:spLocks noGrp="1"/>
          </p:cNvSpPr>
          <p:nvPr>
            <p:ph type="sldNum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3EC5D865-E94E-4819-B3E1-36E32578B782}" type="slidenum">
              <a:rPr lang="en-US" sz="1200">
                <a:solidFill>
                  <a:srgbClr val="8b8b8b"/>
                </a:solidFill>
                <a:latin typeface="Calibri"/>
              </a:rPr>
              <a:t>&lt;number&gt;</a:t>
            </a:fld>
            <a:endParaRPr/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Calibri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400">
                <a:latin typeface="Calibri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2000">
                <a:latin typeface="Calibri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2000">
                <a:latin typeface="Calibri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000">
                <a:latin typeface="Calibri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000">
                <a:latin typeface="Calibri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 sz="2000">
                <a:latin typeface="Calibri"/>
              </a:rPr>
              <a:t>Seventh Outline Level</a:t>
            </a:r>
            <a:endParaRPr/>
          </a:p>
        </p:txBody>
      </p:sp>
      <p:pic>
        <p:nvPicPr>
          <p:cNvPr id="5" name="Picture 6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6017040"/>
            <a:ext cx="9143640" cy="840960"/>
          </a:xfrm>
          <a:prstGeom prst="rect">
            <a:avLst/>
          </a:prstGeom>
          <a:ln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anchor="ctr"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Calibri"/>
              </a:rPr>
              <a:t>Click to edit the title text formatClick to edit Master title style</a:t>
            </a:r>
            <a:endParaRPr/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/>
          <a:p>
            <a:pPr>
              <a:buSzPct val="45000"/>
              <a:buFont typeface="StarSymbol"/>
              <a:buChar char=""/>
            </a:pPr>
            <a:r>
              <a:rPr lang="en-US" sz="3200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3200">
                <a:solidFill>
                  <a:srgbClr val="000000"/>
                </a:solidFill>
                <a:latin typeface="Calibri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3200">
                <a:solidFill>
                  <a:srgbClr val="000000"/>
                </a:solidFill>
                <a:latin typeface="Calibri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3200">
                <a:solidFill>
                  <a:srgbClr val="000000"/>
                </a:solidFill>
                <a:latin typeface="Calibri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3200">
                <a:solidFill>
                  <a:srgbClr val="000000"/>
                </a:solidFill>
                <a:latin typeface="Calibri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3200">
                <a:solidFill>
                  <a:srgbClr val="000000"/>
                </a:solidFill>
                <a:latin typeface="Calibri"/>
              </a:rPr>
              <a:t>Sixth Outline Level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Calibri"/>
              </a:rPr>
              <a:t>Seventh Outline LevelClick to edit Master text styles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–"/>
            </a:pPr>
            <a:r>
              <a:rPr lang="en-US" sz="2800">
                <a:solidFill>
                  <a:srgbClr val="000000"/>
                </a:solidFill>
                <a:latin typeface="Calibri"/>
              </a:rPr>
              <a:t>Second level</a:t>
            </a:r>
            <a:endParaRPr/>
          </a:p>
          <a:p>
            <a:pPr lvl="2">
              <a:lnSpc>
                <a:spcPct val="10000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Calibri"/>
              </a:rPr>
              <a:t>Third level</a:t>
            </a:r>
            <a:endParaRPr/>
          </a:p>
          <a:p>
            <a:pPr lvl="3">
              <a:lnSpc>
                <a:spcPct val="100000"/>
              </a:lnSpc>
              <a:buFont typeface="Arial"/>
              <a:buChar char="–"/>
            </a:pPr>
            <a:r>
              <a:rPr lang="en-US" sz="2000">
                <a:solidFill>
                  <a:srgbClr val="000000"/>
                </a:solidFill>
                <a:latin typeface="Calibri"/>
              </a:rPr>
              <a:t>Fourth level</a:t>
            </a:r>
            <a:endParaRPr/>
          </a:p>
          <a:p>
            <a:pPr lvl="4">
              <a:lnSpc>
                <a:spcPct val="100000"/>
              </a:lnSpc>
              <a:buFont typeface="Arial"/>
              <a:buChar char="»"/>
            </a:pPr>
            <a:r>
              <a:rPr lang="en-US" sz="2000">
                <a:solidFill>
                  <a:srgbClr val="000000"/>
                </a:solidFill>
                <a:latin typeface="Calibri"/>
              </a:rPr>
              <a:t>Fifth level</a:t>
            </a:r>
            <a:endParaRPr/>
          </a:p>
        </p:txBody>
      </p:sp>
      <p:sp>
        <p:nvSpPr>
          <p:cNvPr id="42" name="PlaceHolder 3"/>
          <p:cNvSpPr>
            <a:spLocks noGrp="1"/>
          </p:cNvSpPr>
          <p:nvPr>
            <p:ph type="dt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r>
              <a:rPr lang="en-US" sz="1200">
                <a:solidFill>
                  <a:srgbClr val="8b8b8b"/>
                </a:solidFill>
                <a:latin typeface="Calibri"/>
              </a:rPr>
              <a:t>4/13/15</a:t>
            </a:r>
            <a:endParaRPr/>
          </a:p>
        </p:txBody>
      </p:sp>
      <p:sp>
        <p:nvSpPr>
          <p:cNvPr id="43" name="PlaceHolder 4"/>
          <p:cNvSpPr>
            <a:spLocks noGrp="1"/>
          </p:cNvSpPr>
          <p:nvPr>
            <p:ph type="ftr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</p:spPr>
        <p:txBody>
          <a:bodyPr anchor="ctr"/>
          <a:p>
            <a:endParaRPr/>
          </a:p>
        </p:txBody>
      </p:sp>
      <p:sp>
        <p:nvSpPr>
          <p:cNvPr id="44" name="PlaceHolder 5"/>
          <p:cNvSpPr>
            <a:spLocks noGrp="1"/>
          </p:cNvSpPr>
          <p:nvPr>
            <p:ph type="sldNum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78DDDC36-BD99-4EB7-8691-FC023571F60A}" type="slidenum">
              <a:rPr lang="en-US" sz="1200">
                <a:solidFill>
                  <a:srgbClr val="8b8b8b"/>
                </a:solidFill>
                <a:latin typeface="Calibri"/>
              </a:rPr>
              <a:t>&lt;number&gt;</a:t>
            </a:fld>
            <a:endParaRPr/>
          </a:p>
        </p:txBody>
      </p:sp>
      <p:pic>
        <p:nvPicPr>
          <p:cNvPr id="45" name="Picture 6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360" y="6017040"/>
            <a:ext cx="9143640" cy="840960"/>
          </a:xfrm>
          <a:prstGeom prst="rect">
            <a:avLst/>
          </a:prstGeom>
          <a:ln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0.jpeg"/><Relationship Id="rId2" Type="http://schemas.openxmlformats.org/officeDocument/2006/relationships/image" Target="../media/image21.jpeg"/><Relationship Id="rId3" Type="http://schemas.openxmlformats.org/officeDocument/2006/relationships/image" Target="../media/image22.jpeg"/><Relationship Id="rId4" Type="http://schemas.openxmlformats.org/officeDocument/2006/relationships/image" Target="../media/image23.jpeg"/><Relationship Id="rId5" Type="http://schemas.openxmlformats.org/officeDocument/2006/relationships/slideLayout" Target="../slideLayouts/slideLayout17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7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7.gif"/><Relationship Id="rId2" Type="http://schemas.openxmlformats.org/officeDocument/2006/relationships/image" Target="../media/image8.gif"/><Relationship Id="rId3" Type="http://schemas.openxmlformats.org/officeDocument/2006/relationships/image" Target="../media/image9.png"/><Relationship Id="rId4" Type="http://schemas.openxmlformats.org/officeDocument/2006/relationships/slideLayout" Target="../slideLayouts/slideLayout17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0.jpeg"/><Relationship Id="rId2" Type="http://schemas.openxmlformats.org/officeDocument/2006/relationships/slideLayout" Target="../slideLayouts/slideLayout1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1.jpeg"/><Relationship Id="rId2" Type="http://schemas.openxmlformats.org/officeDocument/2006/relationships/image" Target="../media/image12.jpeg"/><Relationship Id="rId3" Type="http://schemas.openxmlformats.org/officeDocument/2006/relationships/image" Target="../media/image13.jpeg"/><Relationship Id="rId4" Type="http://schemas.openxmlformats.org/officeDocument/2006/relationships/slideLayout" Target="../slideLayouts/slideLayout17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4.jpeg"/><Relationship Id="rId2" Type="http://schemas.openxmlformats.org/officeDocument/2006/relationships/image" Target="../media/image15.jpeg"/><Relationship Id="rId3" Type="http://schemas.openxmlformats.org/officeDocument/2006/relationships/image" Target="../media/image16.jpeg"/><Relationship Id="rId4" Type="http://schemas.openxmlformats.org/officeDocument/2006/relationships/slideLayout" Target="../slideLayouts/slideLayout17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7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extShape 1"/>
          <p:cNvSpPr txBox="1"/>
          <p:nvPr/>
        </p:nvSpPr>
        <p:spPr>
          <a:xfrm>
            <a:off x="457200" y="274680"/>
            <a:ext cx="8229240" cy="529776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3200">
                <a:latin typeface="Arial"/>
              </a:rPr>
              <a:t>Software Deployment in the Field:</a:t>
            </a:r>
            <a:endParaRPr/>
          </a:p>
          <a:p>
            <a:pPr algn="ctr"/>
            <a:r>
              <a:rPr lang="en-US" sz="3200">
                <a:latin typeface="Arial"/>
              </a:rPr>
              <a:t>Technical Debt and Data-Ops</a:t>
            </a:r>
            <a:endParaRPr/>
          </a:p>
          <a:p>
            <a:pPr algn="ctr"/>
            <a:endParaRPr/>
          </a:p>
          <a:p>
            <a:pPr algn="ctr"/>
            <a:r>
              <a:rPr lang="en-US" sz="2000">
                <a:latin typeface="Arial"/>
              </a:rPr>
              <a:t>SEA Software Engineering Conference</a:t>
            </a:r>
            <a:endParaRPr/>
          </a:p>
          <a:p>
            <a:pPr algn="ctr"/>
            <a:r>
              <a:rPr lang="en-US" sz="2000">
                <a:latin typeface="Arial"/>
              </a:rPr>
              <a:t>April 14, 2015</a:t>
            </a:r>
            <a:endParaRPr/>
          </a:p>
          <a:p>
            <a:pPr algn="ctr"/>
            <a:endParaRPr/>
          </a:p>
          <a:p>
            <a:pPr algn="ctr"/>
            <a:r>
              <a:rPr lang="en-US" sz="2000">
                <a:latin typeface="Arial"/>
              </a:rPr>
              <a:t>Gary Granger</a:t>
            </a:r>
            <a:endParaRPr/>
          </a:p>
          <a:p>
            <a:pPr algn="ctr"/>
            <a:r>
              <a:rPr lang="en-US" sz="2000">
                <a:latin typeface="Arial"/>
              </a:rPr>
              <a:t>Earth Observing Laboratory</a:t>
            </a:r>
            <a:endParaRPr/>
          </a:p>
          <a:p>
            <a:pPr algn="ctr"/>
            <a:r>
              <a:rPr lang="en-US" sz="2000">
                <a:latin typeface="Arial"/>
              </a:rPr>
              <a:t>NCAR</a:t>
            </a:r>
            <a:endParaRPr/>
          </a:p>
        </p:txBody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360" y="1722960"/>
            <a:ext cx="9143640" cy="3124080"/>
          </a:xfrm>
          <a:prstGeom prst="rect">
            <a:avLst/>
          </a:prstGeom>
          <a:ln>
            <a:noFill/>
          </a:ln>
        </p:spPr>
      </p:pic>
      <p:sp>
        <p:nvSpPr>
          <p:cNvPr id="107" name="TextShape 1"/>
          <p:cNvSpPr txBox="1"/>
          <p:nvPr/>
        </p:nvSpPr>
        <p:spPr>
          <a:xfrm>
            <a:off x="777240" y="548640"/>
            <a:ext cx="7589520" cy="546120"/>
          </a:xfrm>
          <a:prstGeom prst="rect">
            <a:avLst/>
          </a:prstGeom>
        </p:spPr>
        <p:txBody>
          <a:bodyPr lIns="90000" rIns="90000" tIns="45000" bIns="45000"/>
          <a:p>
            <a:pPr algn="ctr"/>
            <a:r>
              <a:rPr lang="en-US" sz="3200">
                <a:latin typeface="Arial"/>
              </a:rPr>
              <a:t>ISS at DYNAMO, R/V Revelle</a:t>
            </a:r>
            <a:endParaRPr/>
          </a:p>
        </p:txBody>
      </p:sp>
    </p:spTree>
  </p:cSld>
  <p:timing>
    <p:tnLst>
      <p:par>
        <p:cTn id="19" dur="indefinite" restart="never" nodeType="tmRoot">
          <p:childTnLst>
            <p:seq>
              <p:cTn id="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TextShape 1"/>
          <p:cNvSpPr txBox="1"/>
          <p:nvPr/>
        </p:nvSpPr>
        <p:spPr>
          <a:xfrm>
            <a:off x="457200" y="274680"/>
            <a:ext cx="8229240" cy="91404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3200">
                <a:latin typeface="Calibri"/>
              </a:rPr>
              <a:t>Technical Debt</a:t>
            </a:r>
            <a:endParaRPr/>
          </a:p>
        </p:txBody>
      </p:sp>
      <p:sp>
        <p:nvSpPr>
          <p:cNvPr id="109" name="TextShape 2"/>
          <p:cNvSpPr txBox="1"/>
          <p:nvPr/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lIns="0" rIns="0" tIns="0" bIns="0"/>
          <a:p>
            <a:r>
              <a:rPr lang="en-US" sz="3200">
                <a:latin typeface="Calibri"/>
              </a:rPr>
              <a:t>Shipping first time code is like going into debt. A little debt speeds development so long as it is paid back promptly with a rewrite. ... The danger occurs when the debt is not repaid.</a:t>
            </a:r>
            <a:endParaRPr/>
          </a:p>
          <a:p>
            <a:r>
              <a:rPr lang="en-US" sz="3200">
                <a:latin typeface="Calibri"/>
              </a:rPr>
              <a:t>- Ward Cunningham</a:t>
            </a:r>
            <a:endParaRPr/>
          </a:p>
          <a:p>
            <a:r>
              <a:rPr lang="en-US" sz="3200">
                <a:latin typeface="Calibri"/>
              </a:rPr>
              <a:t> </a:t>
            </a:r>
            <a:endParaRPr/>
          </a:p>
        </p:txBody>
      </p:sp>
    </p:spTree>
  </p:cSld>
  <p:timing>
    <p:tnLst>
      <p:par>
        <p:cTn id="21" dur="indefinite" restart="never" nodeType="tmRoot">
          <p:childTnLst>
            <p:seq>
              <p:cTn id="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extShape 1"/>
          <p:cNvSpPr txBox="1"/>
          <p:nvPr/>
        </p:nvSpPr>
        <p:spPr>
          <a:xfrm>
            <a:off x="457200" y="274680"/>
            <a:ext cx="8229240" cy="91404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3200">
                <a:latin typeface="Calibri"/>
              </a:rPr>
              <a:t>Technical Debt</a:t>
            </a:r>
            <a:endParaRPr/>
          </a:p>
        </p:txBody>
      </p:sp>
      <p:sp>
        <p:nvSpPr>
          <p:cNvPr id="111" name="TextShape 2"/>
          <p:cNvSpPr txBox="1"/>
          <p:nvPr/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lIns="0" rIns="0" tIns="0" bIns="0"/>
          <a:p>
            <a:r>
              <a:rPr lang="en-US" sz="3200">
                <a:latin typeface="Calibri"/>
              </a:rPr>
              <a:t>Shipping first time code is like going into debt. A little debt speeds development so long as it is paid back promptly with a rewrite. ... The danger occurs when the debt is not repaid.</a:t>
            </a:r>
            <a:endParaRPr/>
          </a:p>
          <a:p>
            <a:r>
              <a:rPr lang="en-US" sz="3200">
                <a:latin typeface="Calibri"/>
              </a:rPr>
              <a:t>- Ward Cunningham</a:t>
            </a:r>
            <a:endParaRPr/>
          </a:p>
          <a:p>
            <a:r>
              <a:rPr lang="en-US" sz="3200">
                <a:latin typeface="Calibri"/>
              </a:rPr>
              <a:t>All field project deployments are like shipping first time code.</a:t>
            </a:r>
            <a:endParaRPr/>
          </a:p>
          <a:p>
            <a:r>
              <a:rPr lang="en-US" sz="3200">
                <a:latin typeface="Calibri"/>
              </a:rPr>
              <a:t>- Me</a:t>
            </a:r>
            <a:endParaRPr/>
          </a:p>
          <a:p>
            <a:r>
              <a:rPr lang="en-US" sz="3200">
                <a:latin typeface="Calibri"/>
              </a:rPr>
              <a:t> </a:t>
            </a:r>
            <a:endParaRPr/>
          </a:p>
        </p:txBody>
      </p:sp>
    </p:spTree>
  </p:cSld>
  <p:timing>
    <p:tnLst>
      <p:par>
        <p:cTn id="23" dur="indefinite" restart="never" nodeType="tmRoot">
          <p:childTnLst>
            <p:seq>
              <p:cTn id="2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TextShape 1"/>
          <p:cNvSpPr txBox="1"/>
          <p:nvPr/>
        </p:nvSpPr>
        <p:spPr>
          <a:xfrm>
            <a:off x="457200" y="274680"/>
            <a:ext cx="8229240" cy="822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3200">
                <a:latin typeface="Calibri"/>
              </a:rPr>
              <a:t>Technical Debt</a:t>
            </a:r>
            <a:endParaRPr/>
          </a:p>
        </p:txBody>
      </p:sp>
      <p:sp>
        <p:nvSpPr>
          <p:cNvPr id="113" name="TextShape 2"/>
          <p:cNvSpPr txBox="1"/>
          <p:nvPr/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lIns="0" rIns="0" tIns="0" bIns="0"/>
          <a:p>
            <a:r>
              <a:rPr lang="en-US" sz="3200">
                <a:latin typeface="Calibri"/>
              </a:rPr>
              <a:t>Every minute spent on not-quite-right code counts as interest on that debt. Entire engineering organizations can be brought to a stand-still under the debt load of an unconsolidated implementation, object- oriented or otherwise.</a:t>
            </a:r>
            <a:endParaRPr/>
          </a:p>
          <a:p>
            <a:r>
              <a:rPr lang="en-US" sz="3200">
                <a:latin typeface="Calibri"/>
              </a:rPr>
              <a:t>- Ward Cunningham</a:t>
            </a:r>
            <a:endParaRPr/>
          </a:p>
        </p:txBody>
      </p:sp>
    </p:spTree>
  </p:cSld>
  <p:timing>
    <p:tnLst>
      <p:par>
        <p:cTn id="25" dur="indefinite" restart="never" nodeType="tmRoot">
          <p:childTnLst>
            <p:seq>
              <p:cTn id="2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extShape 1"/>
          <p:cNvSpPr txBox="1"/>
          <p:nvPr/>
        </p:nvSpPr>
        <p:spPr>
          <a:xfrm>
            <a:off x="457200" y="274680"/>
            <a:ext cx="8229240" cy="63972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3600">
                <a:latin typeface="Calibri"/>
              </a:rPr>
              <a:t>Technical Debt Pressures in the Field</a:t>
            </a:r>
            <a:endParaRPr/>
          </a:p>
        </p:txBody>
      </p:sp>
      <p:sp>
        <p:nvSpPr>
          <p:cNvPr id="115" name="TextShape 2"/>
          <p:cNvSpPr txBox="1"/>
          <p:nvPr/>
        </p:nvSpPr>
        <p:spPr>
          <a:xfrm>
            <a:off x="479880" y="1357920"/>
            <a:ext cx="8229240" cy="419652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Calibri"/>
              </a:rPr>
              <a:t>Mission Creep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400">
                <a:latin typeface="Calibri"/>
              </a:rPr>
              <a:t>Since we're so close already...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Calibri"/>
              </a:rPr>
              <a:t>Live Testing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400">
                <a:latin typeface="Calibri"/>
              </a:rPr>
              <a:t>Now that we've got everything all together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Calibri"/>
              </a:rPr>
              <a:t>User Interaction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400">
                <a:latin typeface="Calibri"/>
              </a:rPr>
              <a:t>By the way, now I understand what I really need...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Calibri"/>
              </a:rPr>
              <a:t>Thrill and Excitement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400">
                <a:latin typeface="Calibri"/>
              </a:rPr>
              <a:t>What's more fun than real-time coding under pressure?</a:t>
            </a:r>
            <a:endParaRPr/>
          </a:p>
        </p:txBody>
      </p:sp>
    </p:spTree>
  </p:cSld>
  <p:timing>
    <p:tnLst>
      <p:par>
        <p:cTn id="27" dur="indefinite" restart="never" nodeType="tmRoot">
          <p:childTnLst>
            <p:seq>
              <p:cTn id="2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TextShape 1"/>
          <p:cNvSpPr txBox="1"/>
          <p:nvPr/>
        </p:nvSpPr>
        <p:spPr>
          <a:xfrm>
            <a:off x="457200" y="274680"/>
            <a:ext cx="8229240" cy="548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2800">
                <a:latin typeface="Calibri"/>
              </a:rPr>
              <a:t>SABL LIDAR on the C-130</a:t>
            </a:r>
            <a:endParaRPr/>
          </a:p>
        </p:txBody>
      </p:sp>
      <p:pic>
        <p:nvPicPr>
          <p:cNvPr id="117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5760720" y="3657600"/>
            <a:ext cx="3050640" cy="2288160"/>
          </a:xfrm>
          <a:prstGeom prst="rect">
            <a:avLst/>
          </a:prstGeom>
          <a:ln>
            <a:noFill/>
          </a:ln>
        </p:spPr>
      </p:pic>
      <p:pic>
        <p:nvPicPr>
          <p:cNvPr id="118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731520" y="2743200"/>
            <a:ext cx="4206240" cy="3154680"/>
          </a:xfrm>
          <a:prstGeom prst="rect">
            <a:avLst/>
          </a:prstGeom>
          <a:ln>
            <a:noFill/>
          </a:ln>
        </p:spPr>
      </p:pic>
      <p:pic>
        <p:nvPicPr>
          <p:cNvPr id="119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5121000" y="731520"/>
            <a:ext cx="3657240" cy="2743200"/>
          </a:xfrm>
          <a:prstGeom prst="rect">
            <a:avLst/>
          </a:prstGeom>
          <a:ln>
            <a:noFill/>
          </a:ln>
        </p:spPr>
      </p:pic>
      <p:pic>
        <p:nvPicPr>
          <p:cNvPr id="120" name="" descr=""/>
          <p:cNvPicPr/>
          <p:nvPr/>
        </p:nvPicPr>
        <p:blipFill>
          <a:blip r:embed="rId4"/>
          <a:stretch>
            <a:fillRect/>
          </a:stretch>
        </p:blipFill>
        <p:spPr>
          <a:xfrm>
            <a:off x="365760" y="822960"/>
            <a:ext cx="2926080" cy="21945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9" dur="indefinite" restart="never" nodeType="tmRoot">
          <p:childTnLst>
            <p:seq>
              <p:cTn id="3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extShape 1"/>
          <p:cNvSpPr txBox="1"/>
          <p:nvPr/>
        </p:nvSpPr>
        <p:spPr>
          <a:xfrm>
            <a:off x="457200" y="274680"/>
            <a:ext cx="8229240" cy="548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3600">
                <a:latin typeface="Calibri"/>
              </a:rPr>
              <a:t>Other Technical Debt in the Field</a:t>
            </a:r>
            <a:endParaRPr/>
          </a:p>
        </p:txBody>
      </p:sp>
      <p:sp>
        <p:nvSpPr>
          <p:cNvPr id="122" name="TextShape 2"/>
          <p:cNvSpPr txBox="1"/>
          <p:nvPr/>
        </p:nvSpPr>
        <p:spPr>
          <a:xfrm>
            <a:off x="434520" y="1005840"/>
            <a:ext cx="8229240" cy="476100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Calibri"/>
              </a:rPr>
              <a:t>Instrument Data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400">
                <a:latin typeface="Calibri"/>
              </a:rPr>
              <a:t>If you record it, you own it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Calibri"/>
              </a:rPr>
              <a:t>System Configuration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400">
                <a:latin typeface="Calibri"/>
              </a:rPr>
              <a:t>Once you tweak it, you have to keep tweaking it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Calibri"/>
              </a:rPr>
              <a:t>Issue Documentation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400">
                <a:latin typeface="Calibri"/>
              </a:rPr>
              <a:t>“</a:t>
            </a:r>
            <a:r>
              <a:rPr lang="en-US" sz="2400">
                <a:latin typeface="Calibri"/>
              </a:rPr>
              <a:t>Those who forget the past are doomed to repeat it.”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Calibri"/>
              </a:rPr>
              <a:t>Users never forget a feature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400">
                <a:latin typeface="Calibri"/>
              </a:rPr>
              <a:t>Adding a feature in the field is never a one-time thing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Calibri"/>
              </a:rPr>
              <a:t>Outside instruments and software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400">
                <a:latin typeface="Calibri"/>
              </a:rPr>
              <a:t>Paying interest on debt someone else accumulated</a:t>
            </a:r>
            <a:endParaRPr/>
          </a:p>
        </p:txBody>
      </p:sp>
    </p:spTree>
  </p:cSld>
  <p:timing>
    <p:tnLst>
      <p:par>
        <p:cTn id="31" dur="indefinite" restart="never" nodeType="tmRoot">
          <p:childTnLst>
            <p:seq>
              <p:cTn id="3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TextShape 1"/>
          <p:cNvSpPr txBox="1"/>
          <p:nvPr/>
        </p:nvSpPr>
        <p:spPr>
          <a:xfrm>
            <a:off x="457200" y="274680"/>
            <a:ext cx="8229240" cy="529776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3200">
                <a:latin typeface="Arial"/>
              </a:rPr>
              <a:t>ISS as a Test Case</a:t>
            </a:r>
            <a:endParaRPr/>
          </a:p>
          <a:p>
            <a:pPr algn="ctr"/>
            <a:endParaRPr/>
          </a:p>
          <a:p>
            <a:pPr algn="ctr"/>
            <a:r>
              <a:rPr lang="en-US" sz="3200">
                <a:latin typeface="Arial"/>
              </a:rPr>
              <a:t>(Putting Debt Reduction into Practice)</a:t>
            </a:r>
            <a:endParaRPr/>
          </a:p>
        </p:txBody>
      </p:sp>
    </p:spTree>
  </p:cSld>
  <p:timing>
    <p:tnLst>
      <p:par>
        <p:cTn id="33" dur="indefinite" restart="never" nodeType="tmRoot">
          <p:childTnLst>
            <p:seq>
              <p:cTn id="3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TextShape 1"/>
          <p:cNvSpPr txBox="1"/>
          <p:nvPr/>
        </p:nvSpPr>
        <p:spPr>
          <a:xfrm>
            <a:off x="457200" y="274680"/>
            <a:ext cx="8229240" cy="91404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3600">
                <a:latin typeface="Calibri"/>
              </a:rPr>
              <a:t>Reducing Technical Debt in the Field (1)</a:t>
            </a:r>
            <a:endParaRPr/>
          </a:p>
        </p:txBody>
      </p:sp>
      <p:sp>
        <p:nvSpPr>
          <p:cNvPr id="125" name="TextShape 2"/>
          <p:cNvSpPr txBox="1"/>
          <p:nvPr/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Calibri"/>
              </a:rPr>
              <a:t>Design to Deploy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400">
                <a:latin typeface="Calibri"/>
              </a:rPr>
              <a:t>Software is not working until it is deployable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400">
                <a:latin typeface="Calibri"/>
              </a:rPr>
              <a:t>Python classes wrap external, third-party programs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Calibri"/>
              </a:rPr>
              <a:t>Test Deployments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400">
                <a:latin typeface="Calibri"/>
              </a:rPr>
              <a:t>Deploy tests and run them on targets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400">
                <a:latin typeface="Calibri"/>
              </a:rPr>
              <a:t>Script installation and confirmation of dependencies</a:t>
            </a:r>
            <a:endParaRPr/>
          </a:p>
          <a:p>
            <a:pPr>
              <a:buSzPct val="45000"/>
              <a:buFont typeface="StarSymbol"/>
              <a:buChar char=""/>
            </a:pPr>
            <a:endParaRPr/>
          </a:p>
        </p:txBody>
      </p:sp>
    </p:spTree>
  </p:cSld>
  <p:timing>
    <p:tnLst>
      <p:par>
        <p:cTn id="35" dur="indefinite" restart="never" nodeType="tmRoot">
          <p:childTnLst>
            <p:seq>
              <p:cTn id="3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extShape 1"/>
          <p:cNvSpPr txBox="1"/>
          <p:nvPr/>
        </p:nvSpPr>
        <p:spPr>
          <a:xfrm>
            <a:off x="457200" y="274680"/>
            <a:ext cx="8229240" cy="91404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3600">
                <a:latin typeface="Calibri"/>
              </a:rPr>
              <a:t>Reducing Technical Debt in the Field (2)</a:t>
            </a:r>
            <a:endParaRPr/>
          </a:p>
        </p:txBody>
      </p:sp>
      <p:sp>
        <p:nvSpPr>
          <p:cNvPr id="127" name="TextShape 2"/>
          <p:cNvSpPr txBox="1"/>
          <p:nvPr/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Calibri"/>
              </a:rPr>
              <a:t>Consolidate and deploy the configuration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400">
                <a:latin typeface="Calibri"/>
              </a:rPr>
              <a:t>Single access point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400">
                <a:latin typeface="Calibri"/>
              </a:rPr>
              <a:t>No redundant configuration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400">
                <a:latin typeface="Calibri"/>
              </a:rPr>
              <a:t>Keep it in revision control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400">
                <a:latin typeface="Calibri"/>
              </a:rPr>
              <a:t>Beware overlooked configuration sources like crontabs, BIOS settings, routers, web devices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Calibri"/>
              </a:rPr>
              <a:t>Use the configuration for devops also</a:t>
            </a:r>
            <a:endParaRPr/>
          </a:p>
        </p:txBody>
      </p:sp>
    </p:spTree>
  </p:cSld>
  <p:timing>
    <p:tnLst>
      <p:par>
        <p:cTn id="37" dur="indefinite" restart="never" nodeType="tmRoot">
          <p:childTnLst>
            <p:seq>
              <p:cTn id="3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TextShape 1"/>
          <p:cNvSpPr txBox="1"/>
          <p:nvPr/>
        </p:nvSpPr>
        <p:spPr>
          <a:xfrm>
            <a:off x="457200" y="274680"/>
            <a:ext cx="8229240" cy="529776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3600">
                <a:latin typeface="Arial"/>
              </a:rPr>
              <a:t>Stories from the Field</a:t>
            </a:r>
            <a:r>
              <a:rPr lang="en-US" sz="3600">
                <a:latin typeface="Arial"/>
              </a:rPr>
              <a:t>
</a:t>
            </a:r>
            <a:r>
              <a:rPr lang="en-US" sz="3600">
                <a:latin typeface="Arial"/>
              </a:rPr>
              <a:t>(and a big mistake from my past)</a:t>
            </a:r>
            <a:endParaRPr/>
          </a:p>
        </p:txBody>
      </p:sp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3200">
                <a:latin typeface="Calibri"/>
              </a:rPr>
              <a:t>System Configuration</a:t>
            </a:r>
            <a:endParaRPr/>
          </a:p>
        </p:txBody>
      </p:sp>
      <p:sp>
        <p:nvSpPr>
          <p:cNvPr id="129" name="TextShape 2"/>
          <p:cNvSpPr txBox="1"/>
          <p:nvPr/>
        </p:nvSpPr>
        <p:spPr>
          <a:xfrm>
            <a:off x="457200" y="1554480"/>
            <a:ext cx="8229240" cy="429768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Calibri"/>
              </a:rPr>
              <a:t>Bare metal installs and restores with kickstart files and bash scripts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Calibri"/>
              </a:rPr>
              <a:t>Modular bash scripts for configuring every instrument data flow (slowly migrating to python)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Calibri"/>
              </a:rPr>
              <a:t>JSON configuration file for each site kept in revision control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Calibri"/>
              </a:rPr>
              <a:t>Scripts can be re-run at any time to update the system as the configuration changes</a:t>
            </a:r>
            <a:endParaRPr/>
          </a:p>
        </p:txBody>
      </p:sp>
    </p:spTree>
  </p:cSld>
  <p:timing>
    <p:tnLst>
      <p:par>
        <p:cTn id="39" dur="indefinite" restart="never" nodeType="tmRoot">
          <p:childTnLst>
            <p:seq>
              <p:cTn id="4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TextShape 1"/>
          <p:cNvSpPr txBox="1"/>
          <p:nvPr/>
        </p:nvSpPr>
        <p:spPr>
          <a:xfrm>
            <a:off x="457200" y="274680"/>
            <a:ext cx="8229240" cy="100548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3600">
                <a:latin typeface="Calibri"/>
              </a:rPr>
              <a:t>Reducing Technical Debt in the Field (3)</a:t>
            </a:r>
            <a:endParaRPr/>
          </a:p>
        </p:txBody>
      </p:sp>
      <p:sp>
        <p:nvSpPr>
          <p:cNvPr id="131" name="TextShape 2"/>
          <p:cNvSpPr txBox="1"/>
          <p:nvPr/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Calibri"/>
              </a:rPr>
              <a:t>Automate failure detection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400">
                <a:latin typeface="Calibri"/>
              </a:rPr>
              <a:t>Whatever checks you do manually, script the ones that can be scripted for monitoring tools like Nagios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400">
                <a:latin typeface="Calibri"/>
              </a:rPr>
              <a:t>For ISS, custom python scripts check USB backups, data broadcasts, missing data</a:t>
            </a:r>
            <a:endParaRPr/>
          </a:p>
        </p:txBody>
      </p:sp>
    </p:spTree>
  </p:cSld>
  <p:timing>
    <p:tnLst>
      <p:par>
        <p:cTn id="41" dur="indefinite" restart="never" nodeType="tmRoot">
          <p:childTnLst>
            <p:seq>
              <p:cTn id="4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TextShape 1"/>
          <p:cNvSpPr txBox="1"/>
          <p:nvPr/>
        </p:nvSpPr>
        <p:spPr>
          <a:xfrm>
            <a:off x="457200" y="274680"/>
            <a:ext cx="8229240" cy="100548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3600">
                <a:latin typeface="Calibri"/>
              </a:rPr>
              <a:t>Applying Devops to Data: Data-Ops</a:t>
            </a:r>
            <a:endParaRPr/>
          </a:p>
        </p:txBody>
      </p:sp>
      <p:sp>
        <p:nvSpPr>
          <p:cNvPr id="133" name="TextShape 2"/>
          <p:cNvSpPr txBox="1"/>
          <p:nvPr/>
        </p:nvSpPr>
        <p:spPr>
          <a:xfrm>
            <a:off x="457200" y="1509480"/>
            <a:ext cx="8229240" cy="434268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Calibri"/>
              </a:rPr>
              <a:t>Treat data streams like devops servers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400">
                <a:latin typeface="Calibri"/>
              </a:rPr>
              <a:t>Easy to deploy from one field project to the next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400">
                <a:latin typeface="Calibri"/>
              </a:rPr>
              <a:t>Easy to add and manage new data streams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Calibri"/>
              </a:rPr>
              <a:t>Automate deployment of the tools needed to process each data stream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Calibri"/>
              </a:rPr>
              <a:t>Continuously generate deliverable data products from the raw data streams and a single project configuration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400">
                <a:latin typeface="Calibri"/>
              </a:rPr>
              <a:t>Like continuous integration for software, but for data</a:t>
            </a:r>
            <a:endParaRPr/>
          </a:p>
        </p:txBody>
      </p:sp>
    </p:spTree>
  </p:cSld>
  <p:timing>
    <p:tnLst>
      <p:par>
        <p:cTn id="43" dur="indefinite" restart="never" nodeType="tmRoot">
          <p:childTnLst>
            <p:seq>
              <p:cTn id="4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9000"/>
            <a:ext cx="9168840" cy="3124080"/>
          </a:xfrm>
          <a:prstGeom prst="rect">
            <a:avLst/>
          </a:prstGeom>
          <a:ln>
            <a:noFill/>
          </a:ln>
        </p:spPr>
      </p:pic>
      <p:sp>
        <p:nvSpPr>
          <p:cNvPr id="135" name="Line 1"/>
          <p:cNvSpPr/>
          <p:nvPr/>
        </p:nvSpPr>
        <p:spPr>
          <a:xfrm flipH="1">
            <a:off x="4023360" y="822960"/>
            <a:ext cx="4114800" cy="1280160"/>
          </a:xfrm>
          <a:prstGeom prst="line">
            <a:avLst/>
          </a:prstGeom>
          <a:ln w="57240">
            <a:solidFill>
              <a:srgbClr val="ff0000"/>
            </a:solidFill>
            <a:round/>
            <a:tailEnd len="med" type="triangle" w="med"/>
          </a:ln>
        </p:spPr>
      </p:sp>
      <p:sp>
        <p:nvSpPr>
          <p:cNvPr id="136" name="CustomShape 2"/>
          <p:cNvSpPr/>
          <p:nvPr/>
        </p:nvSpPr>
        <p:spPr>
          <a:xfrm>
            <a:off x="6766560" y="3200400"/>
            <a:ext cx="2194560" cy="36576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txBody>
          <a:bodyPr wrap="none" lIns="90000" rIns="90000" tIns="45000" bIns="45000" anchor="ctr"/>
          <a:p>
            <a:pPr algn="ctr"/>
            <a:r>
              <a:rPr lang="en-US">
                <a:latin typeface="Arial"/>
              </a:rPr>
              <a:t>Parse, Calibrate</a:t>
            </a:r>
            <a:endParaRPr/>
          </a:p>
        </p:txBody>
      </p:sp>
      <p:sp>
        <p:nvSpPr>
          <p:cNvPr id="137" name="CustomShape 3"/>
          <p:cNvSpPr/>
          <p:nvPr/>
        </p:nvSpPr>
        <p:spPr>
          <a:xfrm>
            <a:off x="6675120" y="3931920"/>
            <a:ext cx="2011680" cy="36576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txBody>
          <a:bodyPr wrap="none" lIns="90000" rIns="90000" tIns="45000" bIns="45000" anchor="ctr"/>
          <a:p>
            <a:pPr algn="ctr"/>
            <a:r>
              <a:rPr lang="en-US">
                <a:latin typeface="Arial"/>
              </a:rPr>
              <a:t>Average</a:t>
            </a:r>
            <a:endParaRPr/>
          </a:p>
        </p:txBody>
      </p:sp>
      <p:sp>
        <p:nvSpPr>
          <p:cNvPr id="138" name="CustomShape 4"/>
          <p:cNvSpPr/>
          <p:nvPr/>
        </p:nvSpPr>
        <p:spPr>
          <a:xfrm>
            <a:off x="6583680" y="4710240"/>
            <a:ext cx="1920240" cy="45720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txBody>
          <a:bodyPr wrap="none" lIns="90000" rIns="90000" tIns="45000" bIns="45000" anchor="ctr"/>
          <a:p>
            <a:pPr algn="ctr"/>
            <a:r>
              <a:rPr lang="en-US">
                <a:latin typeface="Arial"/>
              </a:rPr>
              <a:t>NetCDF Hourly</a:t>
            </a:r>
            <a:endParaRPr/>
          </a:p>
        </p:txBody>
      </p:sp>
      <p:sp>
        <p:nvSpPr>
          <p:cNvPr id="139" name="CustomShape 5"/>
          <p:cNvSpPr/>
          <p:nvPr/>
        </p:nvSpPr>
        <p:spPr>
          <a:xfrm>
            <a:off x="4663440" y="3383280"/>
            <a:ext cx="1280160" cy="45720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txBody>
          <a:bodyPr wrap="none" lIns="90000" rIns="90000" tIns="45000" bIns="45000" anchor="ctr"/>
          <a:p>
            <a:pPr algn="ctr"/>
            <a:r>
              <a:rPr lang="en-US">
                <a:latin typeface="Arial"/>
              </a:rPr>
              <a:t>Moments</a:t>
            </a:r>
            <a:endParaRPr/>
          </a:p>
        </p:txBody>
      </p:sp>
      <p:sp>
        <p:nvSpPr>
          <p:cNvPr id="140" name="CustomShape 6"/>
          <p:cNvSpPr/>
          <p:nvPr/>
        </p:nvSpPr>
        <p:spPr>
          <a:xfrm>
            <a:off x="4754880" y="4114800"/>
            <a:ext cx="1188720" cy="36576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txBody>
          <a:bodyPr wrap="none" lIns="90000" rIns="90000" tIns="45000" bIns="45000" anchor="ctr"/>
          <a:p>
            <a:pPr algn="ctr"/>
            <a:r>
              <a:rPr lang="en-US">
                <a:latin typeface="Arial"/>
              </a:rPr>
              <a:t>Winds</a:t>
            </a:r>
            <a:endParaRPr/>
          </a:p>
        </p:txBody>
      </p:sp>
      <p:sp>
        <p:nvSpPr>
          <p:cNvPr id="141" name="CustomShape 7"/>
          <p:cNvSpPr/>
          <p:nvPr/>
        </p:nvSpPr>
        <p:spPr>
          <a:xfrm>
            <a:off x="4754880" y="5303520"/>
            <a:ext cx="1188720" cy="36576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txBody>
          <a:bodyPr wrap="none" lIns="90000" rIns="90000" tIns="45000" bIns="45000" anchor="ctr"/>
          <a:p>
            <a:pPr algn="ctr"/>
            <a:r>
              <a:rPr lang="en-US">
                <a:latin typeface="Arial"/>
              </a:rPr>
              <a:t>Web Plots</a:t>
            </a:r>
            <a:endParaRPr/>
          </a:p>
        </p:txBody>
      </p:sp>
      <p:sp>
        <p:nvSpPr>
          <p:cNvPr id="142" name="CustomShape 8"/>
          <p:cNvSpPr/>
          <p:nvPr/>
        </p:nvSpPr>
        <p:spPr>
          <a:xfrm>
            <a:off x="7315200" y="5486400"/>
            <a:ext cx="1188720" cy="36576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txBody>
          <a:bodyPr wrap="none" lIns="90000" rIns="90000" tIns="45000" bIns="45000" anchor="ctr"/>
          <a:p>
            <a:pPr algn="ctr"/>
            <a:r>
              <a:rPr lang="en-US">
                <a:latin typeface="Arial"/>
              </a:rPr>
              <a:t>Web Plots</a:t>
            </a:r>
            <a:endParaRPr/>
          </a:p>
        </p:txBody>
      </p:sp>
      <p:sp>
        <p:nvSpPr>
          <p:cNvPr id="143" name="CustomShape 9"/>
          <p:cNvSpPr/>
          <p:nvPr/>
        </p:nvSpPr>
        <p:spPr>
          <a:xfrm>
            <a:off x="2948040" y="3360600"/>
            <a:ext cx="1371600" cy="64008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txBody>
          <a:bodyPr wrap="none" lIns="90000" rIns="90000" tIns="45000" bIns="45000" anchor="ctr"/>
          <a:p>
            <a:pPr algn="ctr"/>
            <a:r>
              <a:rPr lang="en-US">
                <a:latin typeface="Arial"/>
              </a:rPr>
              <a:t>Clutter</a:t>
            </a:r>
            <a:endParaRPr/>
          </a:p>
          <a:p>
            <a:pPr algn="ctr"/>
            <a:r>
              <a:rPr lang="en-US">
                <a:latin typeface="Arial"/>
              </a:rPr>
              <a:t>Removal</a:t>
            </a:r>
            <a:endParaRPr/>
          </a:p>
        </p:txBody>
      </p:sp>
      <p:sp>
        <p:nvSpPr>
          <p:cNvPr id="144" name="CustomShape 10"/>
          <p:cNvSpPr/>
          <p:nvPr/>
        </p:nvSpPr>
        <p:spPr>
          <a:xfrm>
            <a:off x="3108960" y="4206240"/>
            <a:ext cx="1188720" cy="36576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txBody>
          <a:bodyPr wrap="none" lIns="90000" rIns="90000" tIns="45000" bIns="45000" anchor="ctr"/>
          <a:p>
            <a:pPr algn="ctr"/>
            <a:r>
              <a:rPr lang="en-US">
                <a:latin typeface="Arial"/>
              </a:rPr>
              <a:t>Winds</a:t>
            </a:r>
            <a:endParaRPr/>
          </a:p>
        </p:txBody>
      </p:sp>
      <p:sp>
        <p:nvSpPr>
          <p:cNvPr id="145" name="CustomShape 11"/>
          <p:cNvSpPr/>
          <p:nvPr/>
        </p:nvSpPr>
        <p:spPr>
          <a:xfrm>
            <a:off x="3233520" y="5314680"/>
            <a:ext cx="1097280" cy="45720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txBody>
          <a:bodyPr wrap="none" lIns="90000" rIns="90000" tIns="45000" bIns="45000" anchor="ctr"/>
          <a:p>
            <a:pPr algn="ctr"/>
            <a:r>
              <a:rPr lang="en-US">
                <a:latin typeface="Arial"/>
              </a:rPr>
              <a:t>NetCDF</a:t>
            </a:r>
            <a:endParaRPr/>
          </a:p>
        </p:txBody>
      </p:sp>
      <p:sp>
        <p:nvSpPr>
          <p:cNvPr id="146" name="CustomShape 12"/>
          <p:cNvSpPr/>
          <p:nvPr/>
        </p:nvSpPr>
        <p:spPr>
          <a:xfrm>
            <a:off x="274320" y="3383280"/>
            <a:ext cx="1828800" cy="45720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txBody>
          <a:bodyPr wrap="none" lIns="90000" rIns="90000" tIns="45000" bIns="45000" anchor="ctr"/>
          <a:p>
            <a:pPr algn="ctr"/>
            <a:r>
              <a:rPr lang="en-US">
                <a:latin typeface="Arial"/>
              </a:rPr>
              <a:t>Copy Soundings</a:t>
            </a:r>
            <a:endParaRPr/>
          </a:p>
        </p:txBody>
      </p:sp>
      <p:sp>
        <p:nvSpPr>
          <p:cNvPr id="147" name="CustomShape 13"/>
          <p:cNvSpPr/>
          <p:nvPr/>
        </p:nvSpPr>
        <p:spPr>
          <a:xfrm>
            <a:off x="365760" y="4297680"/>
            <a:ext cx="1005840" cy="36576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txBody>
          <a:bodyPr wrap="none" lIns="90000" rIns="90000" tIns="45000" bIns="45000" anchor="ctr"/>
          <a:p>
            <a:pPr algn="ctr"/>
            <a:r>
              <a:rPr lang="en-US">
                <a:latin typeface="Arial"/>
              </a:rPr>
              <a:t>NetCDF</a:t>
            </a:r>
            <a:endParaRPr/>
          </a:p>
        </p:txBody>
      </p:sp>
      <p:sp>
        <p:nvSpPr>
          <p:cNvPr id="148" name="CustomShape 14"/>
          <p:cNvSpPr/>
          <p:nvPr/>
        </p:nvSpPr>
        <p:spPr>
          <a:xfrm>
            <a:off x="822960" y="5394960"/>
            <a:ext cx="1188720" cy="36576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txBody>
          <a:bodyPr wrap="none" lIns="90000" rIns="90000" tIns="45000" bIns="45000" anchor="ctr"/>
          <a:p>
            <a:pPr algn="ctr"/>
            <a:r>
              <a:rPr lang="en-US">
                <a:latin typeface="Arial"/>
              </a:rPr>
              <a:t>Web Plots</a:t>
            </a:r>
            <a:endParaRPr/>
          </a:p>
        </p:txBody>
      </p:sp>
      <p:sp>
        <p:nvSpPr>
          <p:cNvPr id="149" name="CustomShape 15"/>
          <p:cNvSpPr/>
          <p:nvPr/>
        </p:nvSpPr>
        <p:spPr>
          <a:xfrm>
            <a:off x="1645920" y="4389120"/>
            <a:ext cx="1005840" cy="64008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txBody>
          <a:bodyPr wrap="none" lIns="90000" rIns="90000" tIns="45000" bIns="45000" anchor="ctr"/>
          <a:p>
            <a:pPr algn="ctr"/>
            <a:r>
              <a:rPr lang="en-US">
                <a:latin typeface="Arial"/>
              </a:rPr>
              <a:t>EOL</a:t>
            </a:r>
            <a:endParaRPr/>
          </a:p>
          <a:p>
            <a:pPr algn="ctr"/>
            <a:r>
              <a:rPr lang="en-US">
                <a:latin typeface="Arial"/>
              </a:rPr>
              <a:t>Transfer</a:t>
            </a:r>
            <a:endParaRPr/>
          </a:p>
        </p:txBody>
      </p:sp>
      <p:sp>
        <p:nvSpPr>
          <p:cNvPr id="150" name="Line 16"/>
          <p:cNvSpPr/>
          <p:nvPr/>
        </p:nvSpPr>
        <p:spPr>
          <a:xfrm flipH="1">
            <a:off x="7680960" y="3566160"/>
            <a:ext cx="365760" cy="365760"/>
          </a:xfrm>
          <a:prstGeom prst="line">
            <a:avLst/>
          </a:prstGeom>
          <a:ln w="57240">
            <a:solidFill>
              <a:srgbClr val="ff0000"/>
            </a:solidFill>
            <a:round/>
            <a:tailEnd len="med" type="triangle" w="med"/>
          </a:ln>
        </p:spPr>
      </p:sp>
      <p:sp>
        <p:nvSpPr>
          <p:cNvPr id="151" name="Line 17"/>
          <p:cNvSpPr/>
          <p:nvPr/>
        </p:nvSpPr>
        <p:spPr>
          <a:xfrm flipH="1">
            <a:off x="7589520" y="4297680"/>
            <a:ext cx="457200" cy="412560"/>
          </a:xfrm>
          <a:prstGeom prst="line">
            <a:avLst/>
          </a:prstGeom>
          <a:ln w="57240">
            <a:solidFill>
              <a:srgbClr val="ff0000"/>
            </a:solidFill>
            <a:round/>
            <a:tailEnd len="med" type="triangle" w="med"/>
          </a:ln>
        </p:spPr>
      </p:sp>
      <p:sp>
        <p:nvSpPr>
          <p:cNvPr id="152" name="Line 18"/>
          <p:cNvSpPr/>
          <p:nvPr/>
        </p:nvSpPr>
        <p:spPr>
          <a:xfrm>
            <a:off x="7405920" y="5177520"/>
            <a:ext cx="548640" cy="274320"/>
          </a:xfrm>
          <a:prstGeom prst="line">
            <a:avLst/>
          </a:prstGeom>
          <a:ln w="57240">
            <a:solidFill>
              <a:srgbClr val="ff0000"/>
            </a:solidFill>
            <a:round/>
            <a:tailEnd len="med" type="triangle" w="med"/>
          </a:ln>
        </p:spPr>
      </p:sp>
      <p:sp>
        <p:nvSpPr>
          <p:cNvPr id="153" name="Line 19"/>
          <p:cNvSpPr/>
          <p:nvPr/>
        </p:nvSpPr>
        <p:spPr>
          <a:xfrm flipH="1">
            <a:off x="3749040" y="2103120"/>
            <a:ext cx="274320" cy="1257480"/>
          </a:xfrm>
          <a:prstGeom prst="line">
            <a:avLst/>
          </a:prstGeom>
          <a:ln w="57240">
            <a:solidFill>
              <a:srgbClr val="ff0000"/>
            </a:solidFill>
            <a:round/>
            <a:tailEnd len="med" type="triangle" w="med"/>
          </a:ln>
        </p:spPr>
      </p:sp>
      <p:sp>
        <p:nvSpPr>
          <p:cNvPr id="154" name="Line 20"/>
          <p:cNvSpPr/>
          <p:nvPr/>
        </p:nvSpPr>
        <p:spPr>
          <a:xfrm>
            <a:off x="3474720" y="2011680"/>
            <a:ext cx="548640" cy="91440"/>
          </a:xfrm>
          <a:prstGeom prst="line">
            <a:avLst/>
          </a:prstGeom>
          <a:ln w="57240">
            <a:solidFill>
              <a:srgbClr val="ff0000"/>
            </a:solidFill>
            <a:round/>
            <a:tailEnd len="med" type="triangle" w="med"/>
          </a:ln>
        </p:spPr>
      </p:sp>
      <p:sp>
        <p:nvSpPr>
          <p:cNvPr id="155" name="Line 21"/>
          <p:cNvSpPr/>
          <p:nvPr/>
        </p:nvSpPr>
        <p:spPr>
          <a:xfrm>
            <a:off x="3749040" y="4572000"/>
            <a:ext cx="1814400" cy="728280"/>
          </a:xfrm>
          <a:prstGeom prst="line">
            <a:avLst/>
          </a:prstGeom>
          <a:ln w="57240">
            <a:solidFill>
              <a:srgbClr val="ff0000"/>
            </a:solidFill>
            <a:round/>
            <a:tailEnd len="med" type="triangle" w="med"/>
          </a:ln>
        </p:spPr>
      </p:sp>
      <p:sp>
        <p:nvSpPr>
          <p:cNvPr id="156" name="Line 22"/>
          <p:cNvSpPr/>
          <p:nvPr/>
        </p:nvSpPr>
        <p:spPr>
          <a:xfrm flipH="1">
            <a:off x="3626280" y="4557960"/>
            <a:ext cx="108360" cy="742320"/>
          </a:xfrm>
          <a:prstGeom prst="line">
            <a:avLst/>
          </a:prstGeom>
          <a:ln w="57240">
            <a:solidFill>
              <a:srgbClr val="ff0000"/>
            </a:solidFill>
            <a:round/>
            <a:tailEnd len="med" type="triangle" w="med"/>
          </a:ln>
        </p:spPr>
      </p:sp>
      <p:sp>
        <p:nvSpPr>
          <p:cNvPr id="157" name="Line 23"/>
          <p:cNvSpPr/>
          <p:nvPr/>
        </p:nvSpPr>
        <p:spPr>
          <a:xfrm flipH="1">
            <a:off x="3626280" y="4480560"/>
            <a:ext cx="1860120" cy="819720"/>
          </a:xfrm>
          <a:prstGeom prst="line">
            <a:avLst/>
          </a:prstGeom>
          <a:ln w="57240">
            <a:solidFill>
              <a:srgbClr val="ff0000"/>
            </a:solidFill>
            <a:round/>
            <a:tailEnd len="med" type="triangle" w="med"/>
          </a:ln>
        </p:spPr>
      </p:sp>
      <p:sp>
        <p:nvSpPr>
          <p:cNvPr id="158" name="Line 24"/>
          <p:cNvSpPr/>
          <p:nvPr/>
        </p:nvSpPr>
        <p:spPr>
          <a:xfrm>
            <a:off x="5577840" y="4480560"/>
            <a:ext cx="0" cy="822960"/>
          </a:xfrm>
          <a:prstGeom prst="line">
            <a:avLst/>
          </a:prstGeom>
          <a:ln w="57240">
            <a:solidFill>
              <a:srgbClr val="ff0000"/>
            </a:solidFill>
            <a:round/>
            <a:tailEnd len="med" type="triangle" w="med"/>
          </a:ln>
        </p:spPr>
      </p:sp>
      <p:sp>
        <p:nvSpPr>
          <p:cNvPr id="159" name="Line 25"/>
          <p:cNvSpPr/>
          <p:nvPr/>
        </p:nvSpPr>
        <p:spPr>
          <a:xfrm>
            <a:off x="4937760" y="3840480"/>
            <a:ext cx="548640" cy="274320"/>
          </a:xfrm>
          <a:prstGeom prst="line">
            <a:avLst/>
          </a:prstGeom>
          <a:ln w="57240">
            <a:solidFill>
              <a:srgbClr val="ff0000"/>
            </a:solidFill>
            <a:round/>
            <a:tailEnd len="med" type="triangle" w="med"/>
          </a:ln>
        </p:spPr>
      </p:sp>
      <p:sp>
        <p:nvSpPr>
          <p:cNvPr id="160" name="Line 26"/>
          <p:cNvSpPr/>
          <p:nvPr/>
        </p:nvSpPr>
        <p:spPr>
          <a:xfrm>
            <a:off x="3474720" y="4000680"/>
            <a:ext cx="731520" cy="205560"/>
          </a:xfrm>
          <a:prstGeom prst="line">
            <a:avLst/>
          </a:prstGeom>
          <a:ln w="57240">
            <a:solidFill>
              <a:srgbClr val="ff0000"/>
            </a:solidFill>
            <a:round/>
            <a:tailEnd len="med" type="triangle" w="med"/>
          </a:ln>
        </p:spPr>
      </p:sp>
      <p:sp>
        <p:nvSpPr>
          <p:cNvPr id="161" name="Line 27"/>
          <p:cNvSpPr/>
          <p:nvPr/>
        </p:nvSpPr>
        <p:spPr>
          <a:xfrm flipV="1">
            <a:off x="2560320" y="2103120"/>
            <a:ext cx="1463040" cy="388440"/>
          </a:xfrm>
          <a:prstGeom prst="line">
            <a:avLst/>
          </a:prstGeom>
          <a:ln w="57240">
            <a:solidFill>
              <a:srgbClr val="ff0000"/>
            </a:solidFill>
            <a:round/>
            <a:tailEnd len="med" type="triangle" w="med"/>
          </a:ln>
        </p:spPr>
      </p:sp>
      <p:sp>
        <p:nvSpPr>
          <p:cNvPr id="162" name="Line 28"/>
          <p:cNvSpPr/>
          <p:nvPr/>
        </p:nvSpPr>
        <p:spPr>
          <a:xfrm>
            <a:off x="731520" y="4663440"/>
            <a:ext cx="914400" cy="182880"/>
          </a:xfrm>
          <a:prstGeom prst="line">
            <a:avLst/>
          </a:prstGeom>
          <a:ln w="57240">
            <a:solidFill>
              <a:srgbClr val="ff0000"/>
            </a:solidFill>
            <a:round/>
            <a:tailEnd len="med" type="triangle" w="med"/>
          </a:ln>
        </p:spPr>
      </p:sp>
      <p:sp>
        <p:nvSpPr>
          <p:cNvPr id="163" name="Line 29"/>
          <p:cNvSpPr/>
          <p:nvPr/>
        </p:nvSpPr>
        <p:spPr>
          <a:xfrm flipH="1">
            <a:off x="822960" y="3795120"/>
            <a:ext cx="648720" cy="502560"/>
          </a:xfrm>
          <a:prstGeom prst="line">
            <a:avLst/>
          </a:prstGeom>
          <a:ln w="57240">
            <a:solidFill>
              <a:srgbClr val="ff0000"/>
            </a:solidFill>
            <a:round/>
            <a:tailEnd len="med" type="triangle" w="med"/>
          </a:ln>
        </p:spPr>
      </p:sp>
      <p:sp>
        <p:nvSpPr>
          <p:cNvPr id="164" name="Line 30"/>
          <p:cNvSpPr/>
          <p:nvPr/>
        </p:nvSpPr>
        <p:spPr>
          <a:xfrm flipH="1">
            <a:off x="1280160" y="5029200"/>
            <a:ext cx="822960" cy="365760"/>
          </a:xfrm>
          <a:prstGeom prst="line">
            <a:avLst/>
          </a:prstGeom>
          <a:ln w="57240">
            <a:solidFill>
              <a:srgbClr val="ff0000"/>
            </a:solidFill>
            <a:round/>
            <a:tailEnd len="med" type="triangle" w="med"/>
          </a:ln>
        </p:spPr>
      </p:sp>
      <p:sp>
        <p:nvSpPr>
          <p:cNvPr id="165" name="Line 31"/>
          <p:cNvSpPr/>
          <p:nvPr/>
        </p:nvSpPr>
        <p:spPr>
          <a:xfrm>
            <a:off x="4021560" y="2089080"/>
            <a:ext cx="641880" cy="1294200"/>
          </a:xfrm>
          <a:prstGeom prst="line">
            <a:avLst/>
          </a:prstGeom>
          <a:ln w="57240">
            <a:solidFill>
              <a:srgbClr val="ff0000"/>
            </a:solidFill>
            <a:round/>
            <a:tailEnd len="med" type="triangle" w="med"/>
          </a:ln>
        </p:spPr>
      </p:sp>
      <p:sp>
        <p:nvSpPr>
          <p:cNvPr id="166" name="Line 32"/>
          <p:cNvSpPr/>
          <p:nvPr/>
        </p:nvSpPr>
        <p:spPr>
          <a:xfrm flipH="1">
            <a:off x="2103120" y="2089080"/>
            <a:ext cx="1918440" cy="1659960"/>
          </a:xfrm>
          <a:prstGeom prst="line">
            <a:avLst/>
          </a:prstGeom>
          <a:ln w="57240">
            <a:solidFill>
              <a:srgbClr val="ff0000"/>
            </a:solidFill>
            <a:round/>
            <a:tailEnd len="med" type="triangle" w="med"/>
          </a:ln>
        </p:spPr>
      </p:sp>
      <p:sp>
        <p:nvSpPr>
          <p:cNvPr id="167" name="Line 33"/>
          <p:cNvSpPr/>
          <p:nvPr/>
        </p:nvSpPr>
        <p:spPr>
          <a:xfrm>
            <a:off x="4007520" y="2075040"/>
            <a:ext cx="4039200" cy="1125360"/>
          </a:xfrm>
          <a:prstGeom prst="line">
            <a:avLst/>
          </a:prstGeom>
          <a:ln w="57240">
            <a:solidFill>
              <a:srgbClr val="ff0000"/>
            </a:solidFill>
            <a:round/>
            <a:tailEnd len="med" type="triangle" w="med"/>
          </a:ln>
        </p:spPr>
      </p:sp>
    </p:spTree>
  </p:cSld>
  <p:timing>
    <p:tnLst>
      <p:par>
        <p:cTn id="45" dur="indefinite" restart="never" nodeType="tmRoot">
          <p:childTnLst>
            <p:seq>
              <p:cTn id="4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CustomShape 1"/>
          <p:cNvSpPr/>
          <p:nvPr/>
        </p:nvSpPr>
        <p:spPr>
          <a:xfrm>
            <a:off x="1164240" y="2377440"/>
            <a:ext cx="2171520" cy="1188720"/>
          </a:xfrm>
          <a:prstGeom prst="rect">
            <a:avLst/>
          </a:prstGeom>
          <a:solidFill>
            <a:srgbClr val="ff00ff"/>
          </a:solidFill>
          <a:ln>
            <a:solidFill>
              <a:srgbClr val="3465a4"/>
            </a:solidFill>
          </a:ln>
        </p:spPr>
        <p:txBody>
          <a:bodyPr wrap="none" lIns="90000" rIns="90000" tIns="45000" bIns="45000" anchor="ctr"/>
          <a:p>
            <a:pPr algn="ctr"/>
            <a:r>
              <a:rPr b="1" lang="en-US" sz="3200">
                <a:latin typeface="Arial"/>
              </a:rPr>
              <a:t>Data</a:t>
            </a:r>
            <a:endParaRPr/>
          </a:p>
          <a:p>
            <a:pPr algn="ctr"/>
            <a:r>
              <a:rPr b="1" lang="en-US" sz="3200">
                <a:latin typeface="Arial"/>
              </a:rPr>
              <a:t>Manager</a:t>
            </a:r>
            <a:endParaRPr/>
          </a:p>
        </p:txBody>
      </p:sp>
      <p:sp>
        <p:nvSpPr>
          <p:cNvPr id="169" name="CustomShape 2"/>
          <p:cNvSpPr/>
          <p:nvPr/>
        </p:nvSpPr>
        <p:spPr>
          <a:xfrm>
            <a:off x="6924240" y="1188720"/>
            <a:ext cx="1327680" cy="64008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txBody>
          <a:bodyPr wrap="none" lIns="90000" rIns="90000" tIns="45000" bIns="45000" anchor="ctr"/>
          <a:p>
            <a:pPr algn="ctr"/>
            <a:r>
              <a:rPr b="1" lang="en-US">
                <a:latin typeface="Arial"/>
              </a:rPr>
              <a:t>Profiler PC</a:t>
            </a:r>
            <a:endParaRPr/>
          </a:p>
        </p:txBody>
      </p:sp>
      <p:sp>
        <p:nvSpPr>
          <p:cNvPr id="170" name="CustomShape 3"/>
          <p:cNvSpPr/>
          <p:nvPr/>
        </p:nvSpPr>
        <p:spPr>
          <a:xfrm>
            <a:off x="6536160" y="3693600"/>
            <a:ext cx="1737360" cy="64008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txBody>
          <a:bodyPr wrap="none" lIns="90000" rIns="90000" tIns="45000" bIns="45000" anchor="ctr"/>
          <a:p>
            <a:pPr algn="ctr"/>
            <a:r>
              <a:rPr b="1" lang="en-US">
                <a:latin typeface="Arial"/>
              </a:rPr>
              <a:t>Ceilometer PC</a:t>
            </a:r>
            <a:endParaRPr/>
          </a:p>
        </p:txBody>
      </p:sp>
      <p:sp>
        <p:nvSpPr>
          <p:cNvPr id="171" name="CustomShape 4"/>
          <p:cNvSpPr/>
          <p:nvPr/>
        </p:nvSpPr>
        <p:spPr>
          <a:xfrm>
            <a:off x="6810480" y="4490280"/>
            <a:ext cx="1463040" cy="54864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txBody>
          <a:bodyPr wrap="none" lIns="90000" rIns="90000" tIns="45000" bIns="45000" anchor="ctr"/>
          <a:p>
            <a:pPr algn="ctr"/>
            <a:r>
              <a:rPr b="1" lang="en-US">
                <a:latin typeface="Arial"/>
              </a:rPr>
              <a:t>SODAR PC</a:t>
            </a:r>
            <a:endParaRPr/>
          </a:p>
        </p:txBody>
      </p:sp>
      <p:sp>
        <p:nvSpPr>
          <p:cNvPr id="172" name="CustomShape 5"/>
          <p:cNvSpPr/>
          <p:nvPr/>
        </p:nvSpPr>
        <p:spPr>
          <a:xfrm>
            <a:off x="6627600" y="3017520"/>
            <a:ext cx="1645920" cy="45720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txBody>
          <a:bodyPr wrap="none" lIns="90000" rIns="90000" tIns="45000" bIns="45000" anchor="ctr"/>
          <a:p>
            <a:pPr algn="ctr"/>
            <a:r>
              <a:rPr b="1" lang="en-US">
                <a:latin typeface="Arial"/>
              </a:rPr>
              <a:t>LIDAR PC</a:t>
            </a:r>
            <a:endParaRPr/>
          </a:p>
        </p:txBody>
      </p:sp>
      <p:sp>
        <p:nvSpPr>
          <p:cNvPr id="173" name="CustomShape 6"/>
          <p:cNvSpPr/>
          <p:nvPr/>
        </p:nvSpPr>
        <p:spPr>
          <a:xfrm>
            <a:off x="6444720" y="5212080"/>
            <a:ext cx="1828800" cy="54864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txBody>
          <a:bodyPr wrap="none" lIns="90000" rIns="90000" tIns="45000" bIns="45000" anchor="ctr"/>
          <a:p>
            <a:pPr algn="ctr"/>
            <a:r>
              <a:rPr b="1" lang="en-US">
                <a:latin typeface="Arial"/>
              </a:rPr>
              <a:t>Disdrometer</a:t>
            </a:r>
            <a:endParaRPr/>
          </a:p>
        </p:txBody>
      </p:sp>
      <p:sp>
        <p:nvSpPr>
          <p:cNvPr id="174" name="CustomShape 7"/>
          <p:cNvSpPr/>
          <p:nvPr/>
        </p:nvSpPr>
        <p:spPr>
          <a:xfrm>
            <a:off x="2377440" y="3749040"/>
            <a:ext cx="1498320" cy="54864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txBody>
          <a:bodyPr wrap="none" lIns="90000" rIns="90000" tIns="45000" bIns="45000" anchor="ctr"/>
          <a:p>
            <a:pPr algn="ctr"/>
            <a:r>
              <a:rPr b="1" lang="en-US">
                <a:latin typeface="Arial"/>
              </a:rPr>
              <a:t>Surface</a:t>
            </a:r>
            <a:endParaRPr/>
          </a:p>
        </p:txBody>
      </p:sp>
      <p:sp>
        <p:nvSpPr>
          <p:cNvPr id="175" name="CustomShape 8"/>
          <p:cNvSpPr/>
          <p:nvPr/>
        </p:nvSpPr>
        <p:spPr>
          <a:xfrm>
            <a:off x="1598400" y="1188720"/>
            <a:ext cx="1554480" cy="82296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txBody>
          <a:bodyPr wrap="none" lIns="90000" rIns="90000" tIns="45000" bIns="45000" anchor="ctr"/>
          <a:p>
            <a:pPr algn="ctr"/>
            <a:r>
              <a:rPr b="1" lang="en-US">
                <a:latin typeface="Arial"/>
              </a:rPr>
              <a:t>EOL</a:t>
            </a:r>
            <a:endParaRPr/>
          </a:p>
        </p:txBody>
      </p:sp>
      <p:sp>
        <p:nvSpPr>
          <p:cNvPr id="176" name="TextShape 9"/>
          <p:cNvSpPr txBox="1"/>
          <p:nvPr/>
        </p:nvSpPr>
        <p:spPr>
          <a:xfrm>
            <a:off x="457200" y="274680"/>
            <a:ext cx="8229240" cy="63972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3200">
                <a:latin typeface="Calibri"/>
              </a:rPr>
              <a:t>ISS Field Network</a:t>
            </a:r>
            <a:endParaRPr/>
          </a:p>
        </p:txBody>
      </p:sp>
      <p:sp>
        <p:nvSpPr>
          <p:cNvPr id="177" name="CustomShape 10"/>
          <p:cNvSpPr/>
          <p:nvPr/>
        </p:nvSpPr>
        <p:spPr>
          <a:xfrm>
            <a:off x="3244320" y="1554480"/>
            <a:ext cx="1327680" cy="182880"/>
          </a:xfrm>
          <a:prstGeom prst="leftRightArrow">
            <a:avLst>
              <a:gd name="adj1" fmla="val 4300"/>
              <a:gd name="adj2" fmla="val 5400"/>
            </a:avLst>
          </a:prstGeom>
          <a:solidFill>
            <a:srgbClr val="729fcf"/>
          </a:solidFill>
          <a:ln>
            <a:solidFill>
              <a:srgbClr val="3465a4"/>
            </a:solidFill>
          </a:ln>
        </p:spPr>
      </p:sp>
      <p:cxnSp>
        <p:nvCxnSpPr>
          <p:cNvPr id="178" name="Line 11"/>
          <p:cNvCxnSpPr>
            <a:endCxn id="168" idx="3"/>
          </p:cNvCxnSpPr>
          <p:nvPr/>
        </p:nvCxnSpPr>
        <p:spPr>
          <a:xfrm flipH="1">
            <a:off x="3335760" y="1726560"/>
            <a:ext cx="1689480" cy="1245600"/>
          </a:xfrm>
          <a:prstGeom prst="bentConnector3">
            <a:avLst/>
          </a:prstGeom>
          <a:ln>
            <a:solidFill>
              <a:srgbClr val="3465a4"/>
            </a:solidFill>
          </a:ln>
        </p:spPr>
      </p:cxnSp>
      <p:cxnSp>
        <p:nvCxnSpPr>
          <p:cNvPr id="179" name="Line 12"/>
          <p:cNvCxnSpPr>
            <a:stCxn id="174" idx="3"/>
            <a:endCxn id="178" idx="3"/>
          </p:cNvCxnSpPr>
          <p:nvPr/>
        </p:nvCxnSpPr>
        <p:spPr>
          <a:xfrm flipV="1">
            <a:off x="3875760" y="2971800"/>
            <a:ext cx="1149480" cy="1051920"/>
          </a:xfrm>
          <a:prstGeom prst="bentConnector3">
            <a:avLst/>
          </a:prstGeom>
          <a:ln>
            <a:solidFill>
              <a:srgbClr val="3465a4"/>
            </a:solidFill>
          </a:ln>
        </p:spPr>
      </p:cxnSp>
      <p:cxnSp>
        <p:nvCxnSpPr>
          <p:cNvPr id="180" name="Line 13"/>
          <p:cNvCxnSpPr>
            <a:stCxn id="172" idx="1"/>
            <a:endCxn id="178" idx="3"/>
          </p:cNvCxnSpPr>
          <p:nvPr/>
        </p:nvCxnSpPr>
        <p:spPr>
          <a:xfrm flipH="1" flipV="1">
            <a:off x="5024880" y="2971800"/>
            <a:ext cx="1603080" cy="274680"/>
          </a:xfrm>
          <a:prstGeom prst="bentConnector3">
            <a:avLst/>
          </a:prstGeom>
          <a:ln>
            <a:solidFill>
              <a:srgbClr val="3465a4"/>
            </a:solidFill>
          </a:ln>
        </p:spPr>
      </p:cxnSp>
      <p:cxnSp>
        <p:nvCxnSpPr>
          <p:cNvPr id="181" name="Line 14"/>
          <p:cNvCxnSpPr>
            <a:stCxn id="170" idx="1"/>
            <a:endCxn id="179" idx="3"/>
          </p:cNvCxnSpPr>
          <p:nvPr/>
        </p:nvCxnSpPr>
        <p:spPr>
          <a:xfrm flipH="1">
            <a:off x="5024880" y="4013640"/>
            <a:ext cx="1511640" cy="10080"/>
          </a:xfrm>
          <a:prstGeom prst="bentConnector3">
            <a:avLst/>
          </a:prstGeom>
          <a:ln>
            <a:solidFill>
              <a:srgbClr val="3465a4"/>
            </a:solidFill>
          </a:ln>
        </p:spPr>
      </p:cxnSp>
      <p:cxnSp>
        <p:nvCxnSpPr>
          <p:cNvPr id="182" name="Line 15"/>
          <p:cNvCxnSpPr>
            <a:stCxn id="171" idx="1"/>
            <a:endCxn id="179" idx="3"/>
          </p:cNvCxnSpPr>
          <p:nvPr/>
        </p:nvCxnSpPr>
        <p:spPr>
          <a:xfrm flipH="1" flipV="1">
            <a:off x="5024880" y="4023360"/>
            <a:ext cx="1785960" cy="741600"/>
          </a:xfrm>
          <a:prstGeom prst="bentConnector3">
            <a:avLst/>
          </a:prstGeom>
          <a:ln>
            <a:solidFill>
              <a:srgbClr val="3465a4"/>
            </a:solidFill>
          </a:ln>
        </p:spPr>
      </p:cxnSp>
      <p:cxnSp>
        <p:nvCxnSpPr>
          <p:cNvPr id="183" name="Line 16"/>
          <p:cNvCxnSpPr>
            <a:endCxn id="180" idx="1"/>
          </p:cNvCxnSpPr>
          <p:nvPr/>
        </p:nvCxnSpPr>
        <p:spPr>
          <a:xfrm flipH="1">
            <a:off x="5024880" y="2468880"/>
            <a:ext cx="2133000" cy="640440"/>
          </a:xfrm>
          <a:prstGeom prst="bentConnector3">
            <a:avLst/>
          </a:prstGeom>
          <a:ln>
            <a:solidFill>
              <a:srgbClr val="3465a4"/>
            </a:solidFill>
          </a:ln>
        </p:spPr>
      </p:cxnSp>
      <p:cxnSp>
        <p:nvCxnSpPr>
          <p:cNvPr id="184" name="Line 17"/>
          <p:cNvCxnSpPr>
            <a:stCxn id="169" idx="1"/>
          </p:cNvCxnSpPr>
          <p:nvPr/>
        </p:nvCxnSpPr>
        <p:spPr>
          <a:xfrm>
            <a:off x="6924240" y="1508760"/>
            <a:ext cx="233640" cy="960480"/>
          </a:xfrm>
          <a:prstGeom prst="bentConnector3">
            <a:avLst/>
          </a:prstGeom>
          <a:ln>
            <a:solidFill>
              <a:srgbClr val="3465a4"/>
            </a:solidFill>
          </a:ln>
        </p:spPr>
      </p:cxnSp>
      <p:cxnSp>
        <p:nvCxnSpPr>
          <p:cNvPr id="185" name="Line 18"/>
          <p:cNvCxnSpPr>
            <a:stCxn id="173" idx="1"/>
            <a:endCxn id="179" idx="3"/>
          </p:cNvCxnSpPr>
          <p:nvPr/>
        </p:nvCxnSpPr>
        <p:spPr>
          <a:xfrm flipH="1" flipV="1">
            <a:off x="5024880" y="4023360"/>
            <a:ext cx="1420200" cy="1463400"/>
          </a:xfrm>
          <a:prstGeom prst="bentConnector3">
            <a:avLst/>
          </a:prstGeom>
          <a:ln>
            <a:solidFill>
              <a:srgbClr val="3465a4"/>
            </a:solidFill>
          </a:ln>
        </p:spPr>
      </p:cxnSp>
      <p:sp>
        <p:nvSpPr>
          <p:cNvPr id="186" name="CustomShape 19"/>
          <p:cNvSpPr/>
          <p:nvPr/>
        </p:nvSpPr>
        <p:spPr>
          <a:xfrm>
            <a:off x="2286000" y="5212080"/>
            <a:ext cx="1589760" cy="45720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txBody>
          <a:bodyPr wrap="none" lIns="90000" rIns="90000" tIns="45000" bIns="45000" anchor="ctr"/>
          <a:p>
            <a:pPr algn="ctr"/>
            <a:r>
              <a:rPr b="1" lang="en-US">
                <a:latin typeface="Arial"/>
              </a:rPr>
              <a:t>Water Vapor</a:t>
            </a:r>
            <a:endParaRPr/>
          </a:p>
        </p:txBody>
      </p:sp>
      <p:cxnSp>
        <p:nvCxnSpPr>
          <p:cNvPr id="187" name="Line 20"/>
          <p:cNvCxnSpPr>
            <a:stCxn id="186" idx="3"/>
            <a:endCxn id="185" idx="1"/>
          </p:cNvCxnSpPr>
          <p:nvPr/>
        </p:nvCxnSpPr>
        <p:spPr>
          <a:xfrm flipV="1">
            <a:off x="3875760" y="4754880"/>
            <a:ext cx="1149480" cy="686160"/>
          </a:xfrm>
          <a:prstGeom prst="bentConnector3">
            <a:avLst/>
          </a:prstGeom>
          <a:ln>
            <a:solidFill>
              <a:srgbClr val="3465a4"/>
            </a:solidFill>
          </a:ln>
        </p:spPr>
      </p:cxnSp>
      <p:sp>
        <p:nvSpPr>
          <p:cNvPr id="188" name="CustomShape 21"/>
          <p:cNvSpPr/>
          <p:nvPr/>
        </p:nvSpPr>
        <p:spPr>
          <a:xfrm>
            <a:off x="2482560" y="4490280"/>
            <a:ext cx="1371600" cy="54864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txBody>
          <a:bodyPr wrap="none" lIns="90000" rIns="90000" tIns="45000" bIns="45000" anchor="ctr"/>
          <a:p>
            <a:pPr algn="ctr"/>
            <a:r>
              <a:rPr b="1" lang="en-US">
                <a:latin typeface="Arial"/>
              </a:rPr>
              <a:t>Web Cam</a:t>
            </a:r>
            <a:endParaRPr/>
          </a:p>
        </p:txBody>
      </p:sp>
      <p:cxnSp>
        <p:nvCxnSpPr>
          <p:cNvPr id="189" name="Line 22"/>
          <p:cNvCxnSpPr>
            <a:stCxn id="188" idx="3"/>
            <a:endCxn id="185" idx="1"/>
          </p:cNvCxnSpPr>
          <p:nvPr/>
        </p:nvCxnSpPr>
        <p:spPr>
          <a:xfrm flipV="1">
            <a:off x="3854160" y="4754880"/>
            <a:ext cx="1171080" cy="10080"/>
          </a:xfrm>
          <a:prstGeom prst="bentConnector3">
            <a:avLst/>
          </a:prstGeom>
          <a:ln>
            <a:solidFill>
              <a:srgbClr val="3465a4"/>
            </a:solidFill>
          </a:ln>
        </p:spPr>
      </p:cxnSp>
      <p:pic>
        <p:nvPicPr>
          <p:cNvPr id="190" name="" descr=""/>
          <p:cNvPicPr/>
          <p:nvPr/>
        </p:nvPicPr>
        <p:blipFill>
          <a:blip r:embed="rId1"/>
          <a:stretch>
            <a:fillRect/>
          </a:stretch>
        </p:blipFill>
        <p:spPr>
          <a:xfrm rot="10800000">
            <a:off x="249840" y="2834280"/>
            <a:ext cx="914400" cy="14630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7" dur="indefinite" restart="never" nodeType="tmRoot">
          <p:childTnLst>
            <p:seq>
              <p:cTn id="4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TextShape 1"/>
          <p:cNvSpPr txBox="1"/>
          <p:nvPr/>
        </p:nvSpPr>
        <p:spPr>
          <a:xfrm>
            <a:off x="457200" y="274680"/>
            <a:ext cx="8229240" cy="822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3200">
                <a:latin typeface="Calibri"/>
              </a:rPr>
              <a:t>ISS Python Catalog</a:t>
            </a:r>
            <a:endParaRPr/>
          </a:p>
        </p:txBody>
      </p:sp>
      <p:sp>
        <p:nvSpPr>
          <p:cNvPr id="192" name="TextShape 2"/>
          <p:cNvSpPr txBox="1"/>
          <p:nvPr/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Calibri"/>
              </a:rPr>
              <a:t>Scan: filename patterns, simple format parsing including netcdf and SPC, read data samples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Calibri"/>
              </a:rPr>
              <a:t>Catalog: query by name, time, category, size, checksums, and more complicated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Calibri"/>
              </a:rPr>
              <a:t>Check: gaps, latency, sample density, custom, nagios reports, email alerts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Calibri"/>
              </a:rPr>
              <a:t>Archive: ISO image with metadata from catalog query, integrity checks, transfers to EOL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Calibri"/>
              </a:rPr>
              <a:t>Derive: Run processing when inputs have changed</a:t>
            </a:r>
            <a:endParaRPr/>
          </a:p>
        </p:txBody>
      </p:sp>
    </p:spTree>
  </p:cSld>
  <p:timing>
    <p:tnLst>
      <p:par>
        <p:cTn id="49" dur="indefinite" restart="never" nodeType="tmRoot">
          <p:childTnLst>
            <p:seq>
              <p:cTn id="5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TextShape 1"/>
          <p:cNvSpPr txBox="1"/>
          <p:nvPr/>
        </p:nvSpPr>
        <p:spPr>
          <a:xfrm>
            <a:off x="457200" y="274680"/>
            <a:ext cx="8229240" cy="822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3600">
                <a:latin typeface="Calibri"/>
              </a:rPr>
              <a:t>ISS_Catalog Class Diagram</a:t>
            </a:r>
            <a:endParaRPr/>
          </a:p>
        </p:txBody>
      </p:sp>
      <p:pic>
        <p:nvPicPr>
          <p:cNvPr id="194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280160" y="1463040"/>
            <a:ext cx="6789960" cy="3523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1" dur="indefinite" restart="never" nodeType="tmRoot">
          <p:childTnLst>
            <p:seq>
              <p:cTn id="5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TextShape 1"/>
          <p:cNvSpPr txBox="1"/>
          <p:nvPr/>
        </p:nvSpPr>
        <p:spPr>
          <a:xfrm>
            <a:off x="457200" y="274680"/>
            <a:ext cx="8229240" cy="548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3600">
                <a:latin typeface="Calibri"/>
              </a:rPr>
              <a:t>Python Helps</a:t>
            </a:r>
            <a:endParaRPr/>
          </a:p>
        </p:txBody>
      </p:sp>
      <p:sp>
        <p:nvSpPr>
          <p:cNvPr id="196" name="TextShape 2"/>
          <p:cNvSpPr txBox="1"/>
          <p:nvPr/>
        </p:nvSpPr>
        <p:spPr>
          <a:xfrm>
            <a:off x="457560" y="1280160"/>
            <a:ext cx="8229240" cy="452556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Calibri"/>
              </a:rPr>
              <a:t>Parsing of custom data files, text and binary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Calibri"/>
              </a:rPr>
              <a:t>Scipy.io.netcdf and numpy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Calibri"/>
              </a:rPr>
              <a:t>Built-in sqlite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Calibri"/>
              </a:rPr>
              <a:t>Built-in JSON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Calibri"/>
              </a:rPr>
              <a:t>py.test and pylint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Calibri"/>
              </a:rPr>
              <a:t>Potential evolution into a web app</a:t>
            </a:r>
            <a:endParaRPr/>
          </a:p>
        </p:txBody>
      </p:sp>
    </p:spTree>
  </p:cSld>
  <p:timing>
    <p:tnLst>
      <p:par>
        <p:cTn id="53" dur="indefinite" restart="never" nodeType="tmRoot">
          <p:childTnLst>
            <p:seq>
              <p:cTn id="5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TextShape 1"/>
          <p:cNvSpPr txBox="1"/>
          <p:nvPr/>
        </p:nvSpPr>
        <p:spPr>
          <a:xfrm>
            <a:off x="457200" y="274680"/>
            <a:ext cx="8229240" cy="548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3600">
                <a:latin typeface="Calibri"/>
              </a:rPr>
              <a:t>Dev and Data Ops</a:t>
            </a:r>
            <a:endParaRPr/>
          </a:p>
        </p:txBody>
      </p:sp>
      <p:sp>
        <p:nvSpPr>
          <p:cNvPr id="198" name="TextShape 2"/>
          <p:cNvSpPr txBox="1"/>
          <p:nvPr/>
        </p:nvSpPr>
        <p:spPr>
          <a:xfrm>
            <a:off x="434880" y="1097280"/>
            <a:ext cx="8229240" cy="4525560"/>
          </a:xfrm>
          <a:prstGeom prst="rect">
            <a:avLst/>
          </a:prstGeom>
        </p:spPr>
        <p:txBody>
          <a:bodyPr lIns="0" rIns="0" tIns="0" bIns="0"/>
          <a:p>
            <a:r>
              <a:rPr lang="en-US" sz="3200">
                <a:latin typeface="Calibri"/>
              </a:rPr>
              <a:t>Goals for ISS: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Calibri"/>
              </a:rPr>
              <a:t>Configure an entire project deployment, all of its sites, instruments, data streams, derivations, and monitoring, with just the JSON parameter database and a python customization script.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Calibri"/>
              </a:rPr>
              <a:t>Implement the real-time and post-project data processing like a continuously running build process, where all derived data products are regenerated and updated as the raw data files are filled in or as project parameters change.</a:t>
            </a:r>
            <a:endParaRPr/>
          </a:p>
        </p:txBody>
      </p:sp>
    </p:spTree>
  </p:cSld>
  <p:timing>
    <p:tnLst>
      <p:par>
        <p:cTn id="55" dur="indefinite" restart="never" nodeType="tmRoot">
          <p:childTnLst>
            <p:seq>
              <p:cTn id="5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TextShape 1"/>
          <p:cNvSpPr txBox="1"/>
          <p:nvPr/>
        </p:nvSpPr>
        <p:spPr>
          <a:xfrm>
            <a:off x="457200" y="274680"/>
            <a:ext cx="8229240" cy="548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3600">
                <a:latin typeface="Calibri"/>
              </a:rPr>
              <a:t>Conclusion</a:t>
            </a:r>
            <a:endParaRPr/>
          </a:p>
        </p:txBody>
      </p:sp>
      <p:sp>
        <p:nvSpPr>
          <p:cNvPr id="200" name="TextShape 2"/>
          <p:cNvSpPr txBox="1"/>
          <p:nvPr/>
        </p:nvSpPr>
        <p:spPr>
          <a:xfrm>
            <a:off x="434880" y="1097280"/>
            <a:ext cx="8229240" cy="4754880"/>
          </a:xfrm>
          <a:prstGeom prst="rect">
            <a:avLst/>
          </a:prstGeom>
        </p:spPr>
        <p:txBody>
          <a:bodyPr lIns="0" rIns="0" tIns="0" bIns="0"/>
          <a:p>
            <a:r>
              <a:rPr lang="en-US" sz="3200">
                <a:latin typeface="Calibri"/>
              </a:rPr>
              <a:t>Technical debt is a useful metaphor for software engineers and maybe even managers.</a:t>
            </a:r>
            <a:endParaRPr/>
          </a:p>
          <a:p>
            <a:r>
              <a:rPr lang="en-US" sz="3200">
                <a:latin typeface="Calibri"/>
              </a:rPr>
              <a:t>Consolidate and deploy the project configuration.</a:t>
            </a:r>
            <a:endParaRPr/>
          </a:p>
          <a:p>
            <a:r>
              <a:rPr lang="en-US" sz="3200">
                <a:latin typeface="Calibri"/>
              </a:rPr>
              <a:t>Automate field deployments using devops and based on the project configuration.</a:t>
            </a:r>
            <a:endParaRPr/>
          </a:p>
          <a:p>
            <a:r>
              <a:rPr lang="en-US" sz="3200">
                <a:latin typeface="Calibri"/>
              </a:rPr>
              <a:t>Automate data processing with parameters from the project configuration.</a:t>
            </a:r>
            <a:endParaRPr/>
          </a:p>
          <a:p>
            <a:r>
              <a:rPr lang="en-US" sz="3200">
                <a:latin typeface="Calibri"/>
              </a:rPr>
              <a:t>Integrate and automate with python.  (rsync is awesome too.)</a:t>
            </a:r>
            <a:endParaRPr/>
          </a:p>
          <a:p>
            <a:endParaRPr/>
          </a:p>
        </p:txBody>
      </p:sp>
    </p:spTree>
  </p:cSld>
  <p:timing>
    <p:tnLst>
      <p:par>
        <p:cTn id="57" dur="indefinite" restart="never" nodeType="tmRoot">
          <p:childTnLst>
            <p:seq>
              <p:cTn id="5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91440" y="822960"/>
            <a:ext cx="4879080" cy="5065920"/>
          </a:xfrm>
          <a:prstGeom prst="rect">
            <a:avLst/>
          </a:prstGeom>
          <a:ln>
            <a:noFill/>
          </a:ln>
        </p:spPr>
      </p:pic>
      <p:pic>
        <p:nvPicPr>
          <p:cNvPr id="83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5960520" y="3566160"/>
            <a:ext cx="3000600" cy="2375280"/>
          </a:xfrm>
          <a:prstGeom prst="rect">
            <a:avLst/>
          </a:prstGeom>
          <a:ln>
            <a:noFill/>
          </a:ln>
        </p:spPr>
      </p:pic>
      <p:pic>
        <p:nvPicPr>
          <p:cNvPr id="84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4661640" y="1033920"/>
            <a:ext cx="4208040" cy="2806560"/>
          </a:xfrm>
          <a:prstGeom prst="rect">
            <a:avLst/>
          </a:prstGeom>
          <a:ln w="38160">
            <a:solidFill>
              <a:srgbClr val="000000"/>
            </a:solidFill>
            <a:round/>
          </a:ln>
        </p:spPr>
      </p:pic>
      <p:sp>
        <p:nvSpPr>
          <p:cNvPr id="85" name="TextShape 1"/>
          <p:cNvSpPr txBox="1"/>
          <p:nvPr/>
        </p:nvSpPr>
        <p:spPr>
          <a:xfrm>
            <a:off x="491040" y="172800"/>
            <a:ext cx="8229240" cy="63972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2400">
                <a:latin typeface="Calibri"/>
              </a:rPr>
              <a:t>TOGA-COARE in Honiara, Solomon Islands</a:t>
            </a:r>
            <a:endParaRPr/>
          </a:p>
        </p:txBody>
      </p:sp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extShape 1"/>
          <p:cNvSpPr txBox="1"/>
          <p:nvPr/>
        </p:nvSpPr>
        <p:spPr>
          <a:xfrm>
            <a:off x="457200" y="274680"/>
            <a:ext cx="8229240" cy="731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2800">
                <a:latin typeface="Calibri"/>
              </a:rPr>
              <a:t>Mobile Sounding Launch at VORTEX-II</a:t>
            </a:r>
            <a:endParaRPr/>
          </a:p>
        </p:txBody>
      </p:sp>
      <p:pic>
        <p:nvPicPr>
          <p:cNvPr id="87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119960" y="1201680"/>
            <a:ext cx="7107840" cy="45255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TextShape 1"/>
          <p:cNvSpPr txBox="1"/>
          <p:nvPr/>
        </p:nvSpPr>
        <p:spPr>
          <a:xfrm>
            <a:off x="457200" y="274680"/>
            <a:ext cx="8229240" cy="63972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2800">
                <a:latin typeface="Calibri"/>
              </a:rPr>
              <a:t>R/V Knorr in CLIMODE</a:t>
            </a:r>
            <a:endParaRPr/>
          </a:p>
        </p:txBody>
      </p:sp>
      <p:pic>
        <p:nvPicPr>
          <p:cNvPr id="89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4495320" y="2468880"/>
            <a:ext cx="4557240" cy="3417840"/>
          </a:xfrm>
          <a:prstGeom prst="rect">
            <a:avLst/>
          </a:prstGeom>
          <a:ln>
            <a:noFill/>
          </a:ln>
        </p:spPr>
      </p:pic>
      <p:pic>
        <p:nvPicPr>
          <p:cNvPr id="90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5303520" y="1005840"/>
            <a:ext cx="3291840" cy="2468880"/>
          </a:xfrm>
          <a:prstGeom prst="rect">
            <a:avLst/>
          </a:prstGeom>
          <a:ln>
            <a:noFill/>
          </a:ln>
        </p:spPr>
      </p:pic>
      <p:pic>
        <p:nvPicPr>
          <p:cNvPr id="91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198360" y="1474200"/>
            <a:ext cx="5348880" cy="40122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TextShape 1"/>
          <p:cNvSpPr txBox="1"/>
          <p:nvPr/>
        </p:nvSpPr>
        <p:spPr>
          <a:xfrm>
            <a:off x="457200" y="274680"/>
            <a:ext cx="8229240" cy="731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3600">
                <a:latin typeface="Calibri"/>
              </a:rPr>
              <a:t>Coding Can Happen Anywhere</a:t>
            </a:r>
            <a:endParaRPr/>
          </a:p>
        </p:txBody>
      </p:sp>
      <p:pic>
        <p:nvPicPr>
          <p:cNvPr id="93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5821560" y="1005840"/>
            <a:ext cx="3048120" cy="2286000"/>
          </a:xfrm>
          <a:prstGeom prst="rect">
            <a:avLst/>
          </a:prstGeom>
          <a:ln>
            <a:noFill/>
          </a:ln>
        </p:spPr>
      </p:pic>
      <p:pic>
        <p:nvPicPr>
          <p:cNvPr id="94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274320" y="1371600"/>
            <a:ext cx="2926080" cy="2194560"/>
          </a:xfrm>
          <a:prstGeom prst="rect">
            <a:avLst/>
          </a:prstGeom>
          <a:ln>
            <a:noFill/>
          </a:ln>
        </p:spPr>
      </p:pic>
      <p:sp>
        <p:nvSpPr>
          <p:cNvPr id="95" name="TextShape 2"/>
          <p:cNvSpPr txBox="1"/>
          <p:nvPr/>
        </p:nvSpPr>
        <p:spPr>
          <a:xfrm>
            <a:off x="457200" y="912240"/>
            <a:ext cx="2463840" cy="459360"/>
          </a:xfrm>
          <a:prstGeom prst="rect">
            <a:avLst/>
          </a:prstGeom>
        </p:spPr>
        <p:txBody>
          <a:bodyPr lIns="90000" rIns="90000" tIns="45000" bIns="45000"/>
          <a:p>
            <a:r>
              <a:rPr lang="en-US" sz="2600">
                <a:latin typeface="Arial"/>
              </a:rPr>
              <a:t>Sea Containers</a:t>
            </a:r>
            <a:endParaRPr/>
          </a:p>
        </p:txBody>
      </p:sp>
      <p:sp>
        <p:nvSpPr>
          <p:cNvPr id="96" name="TextShape 3"/>
          <p:cNvSpPr txBox="1"/>
          <p:nvPr/>
        </p:nvSpPr>
        <p:spPr>
          <a:xfrm>
            <a:off x="6583680" y="3381120"/>
            <a:ext cx="2312640" cy="459360"/>
          </a:xfrm>
          <a:prstGeom prst="rect">
            <a:avLst/>
          </a:prstGeom>
        </p:spPr>
        <p:txBody>
          <a:bodyPr lIns="90000" rIns="90000" tIns="45000" bIns="45000"/>
          <a:p>
            <a:r>
              <a:rPr lang="en-US" sz="2600">
                <a:latin typeface="Arial"/>
              </a:rPr>
              <a:t>Rental Trailers</a:t>
            </a:r>
            <a:endParaRPr/>
          </a:p>
        </p:txBody>
      </p:sp>
      <p:pic>
        <p:nvPicPr>
          <p:cNvPr id="97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2949120" y="3400560"/>
            <a:ext cx="3268800" cy="2451600"/>
          </a:xfrm>
          <a:prstGeom prst="rect">
            <a:avLst/>
          </a:prstGeom>
          <a:ln>
            <a:noFill/>
          </a:ln>
        </p:spPr>
      </p:pic>
      <p:sp>
        <p:nvSpPr>
          <p:cNvPr id="98" name="TextShape 4"/>
          <p:cNvSpPr txBox="1"/>
          <p:nvPr/>
        </p:nvSpPr>
        <p:spPr>
          <a:xfrm>
            <a:off x="1280160" y="5392800"/>
            <a:ext cx="1654560" cy="459360"/>
          </a:xfrm>
          <a:prstGeom prst="rect">
            <a:avLst/>
          </a:prstGeom>
        </p:spPr>
        <p:txBody>
          <a:bodyPr lIns="90000" rIns="90000" tIns="45000" bIns="45000"/>
          <a:p>
            <a:r>
              <a:rPr lang="en-US" sz="2600">
                <a:latin typeface="Arial"/>
              </a:rPr>
              <a:t>Ship Labs</a:t>
            </a:r>
            <a:endParaRPr/>
          </a:p>
        </p:txBody>
      </p:sp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3600">
                <a:latin typeface="Calibri"/>
              </a:rPr>
              <a:t>Integrated Sounding System</a:t>
            </a:r>
            <a:endParaRPr/>
          </a:p>
        </p:txBody>
      </p:sp>
      <p:sp>
        <p:nvSpPr>
          <p:cNvPr id="100" name="TextShape 2"/>
          <p:cNvSpPr txBox="1"/>
          <p:nvPr/>
        </p:nvSpPr>
        <p:spPr>
          <a:xfrm>
            <a:off x="822960" y="1643040"/>
            <a:ext cx="7680960" cy="2304360"/>
          </a:xfrm>
          <a:prstGeom prst="rect">
            <a:avLst/>
          </a:prstGeom>
        </p:spPr>
        <p:txBody>
          <a:bodyPr lIns="90000" rIns="90000" tIns="45000" bIns="45000"/>
          <a:p>
            <a:r>
              <a:rPr lang="en-US" sz="2600">
                <a:latin typeface="Arial"/>
              </a:rPr>
              <a:t>The ISS is a </a:t>
            </a:r>
            <a:r>
              <a:rPr lang="en-US" sz="2600">
                <a:solidFill>
                  <a:srgbClr val="800000"/>
                </a:solidFill>
                <a:latin typeface="Arial"/>
              </a:rPr>
              <a:t>platform</a:t>
            </a:r>
            <a:r>
              <a:rPr lang="en-US" sz="2600">
                <a:latin typeface="Arial"/>
              </a:rPr>
              <a:t> for hosting a collection of boundary-layer </a:t>
            </a:r>
            <a:r>
              <a:rPr lang="en-US" sz="2600">
                <a:solidFill>
                  <a:srgbClr val="800000"/>
                </a:solidFill>
                <a:latin typeface="Arial"/>
              </a:rPr>
              <a:t>instruments</a:t>
            </a:r>
            <a:r>
              <a:rPr lang="en-US" sz="2600">
                <a:latin typeface="Arial"/>
              </a:rPr>
              <a:t> which can be </a:t>
            </a:r>
            <a:r>
              <a:rPr lang="en-US" sz="2600">
                <a:solidFill>
                  <a:srgbClr val="800000"/>
                </a:solidFill>
                <a:latin typeface="Arial"/>
              </a:rPr>
              <a:t>configured</a:t>
            </a:r>
            <a:r>
              <a:rPr lang="en-US" sz="2600">
                <a:latin typeface="Arial"/>
              </a:rPr>
              <a:t> for each field project site while sharing a common deployment and </a:t>
            </a:r>
            <a:r>
              <a:rPr lang="en-US" sz="2600">
                <a:solidFill>
                  <a:srgbClr val="800000"/>
                </a:solidFill>
                <a:latin typeface="Arial"/>
              </a:rPr>
              <a:t>data</a:t>
            </a:r>
            <a:r>
              <a:rPr lang="en-US" sz="2600">
                <a:latin typeface="Arial"/>
              </a:rPr>
              <a:t> management infrastructure, comprised of </a:t>
            </a:r>
            <a:r>
              <a:rPr lang="en-US" sz="2600">
                <a:solidFill>
                  <a:srgbClr val="800000"/>
                </a:solidFill>
                <a:latin typeface="Arial"/>
              </a:rPr>
              <a:t>networking</a:t>
            </a:r>
            <a:r>
              <a:rPr lang="en-US" sz="2600">
                <a:latin typeface="Arial"/>
              </a:rPr>
              <a:t>, computer </a:t>
            </a:r>
            <a:r>
              <a:rPr lang="en-US" sz="2600">
                <a:solidFill>
                  <a:srgbClr val="800000"/>
                </a:solidFill>
                <a:latin typeface="Arial"/>
              </a:rPr>
              <a:t>systems</a:t>
            </a:r>
            <a:r>
              <a:rPr lang="en-US" sz="2600">
                <a:latin typeface="Arial"/>
              </a:rPr>
              <a:t>, and </a:t>
            </a:r>
            <a:r>
              <a:rPr lang="en-US" sz="2600">
                <a:solidFill>
                  <a:srgbClr val="800000"/>
                </a:solidFill>
                <a:latin typeface="Arial"/>
              </a:rPr>
              <a:t>software</a:t>
            </a:r>
            <a:r>
              <a:rPr lang="en-US" sz="2600">
                <a:latin typeface="Arial"/>
              </a:rPr>
              <a:t>.</a:t>
            </a:r>
            <a:endParaRPr/>
          </a:p>
        </p:txBody>
      </p:sp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360" y="1680480"/>
            <a:ext cx="9143640" cy="2708640"/>
          </a:xfrm>
          <a:prstGeom prst="rect">
            <a:avLst/>
          </a:prstGeom>
          <a:ln>
            <a:noFill/>
          </a:ln>
        </p:spPr>
      </p:pic>
      <p:sp>
        <p:nvSpPr>
          <p:cNvPr id="102" name="TextShape 1"/>
          <p:cNvSpPr txBox="1"/>
          <p:nvPr/>
        </p:nvSpPr>
        <p:spPr>
          <a:xfrm>
            <a:off x="685800" y="457200"/>
            <a:ext cx="7772400" cy="546120"/>
          </a:xfrm>
          <a:prstGeom prst="rect">
            <a:avLst/>
          </a:prstGeom>
        </p:spPr>
        <p:txBody>
          <a:bodyPr lIns="90000" rIns="90000" tIns="45000" bIns="45000"/>
          <a:p>
            <a:pPr algn="ctr"/>
            <a:r>
              <a:rPr lang="en-US" sz="3200">
                <a:latin typeface="Arial"/>
              </a:rPr>
              <a:t>ISS at DYNAMO, Diego Garcia</a:t>
            </a:r>
            <a:endParaRPr/>
          </a:p>
        </p:txBody>
      </p:sp>
    </p:spTree>
  </p:cSld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24120" y="778680"/>
            <a:ext cx="9143640" cy="5300280"/>
          </a:xfrm>
          <a:prstGeom prst="rect">
            <a:avLst/>
          </a:prstGeom>
          <a:ln>
            <a:noFill/>
          </a:ln>
        </p:spPr>
      </p:pic>
      <p:sp>
        <p:nvSpPr>
          <p:cNvPr id="104" name="TextShape 1"/>
          <p:cNvSpPr txBox="1"/>
          <p:nvPr/>
        </p:nvSpPr>
        <p:spPr>
          <a:xfrm>
            <a:off x="456840" y="457200"/>
            <a:ext cx="8229600" cy="427320"/>
          </a:xfrm>
          <a:prstGeom prst="rect">
            <a:avLst/>
          </a:prstGeom>
        </p:spPr>
      </p:sp>
      <p:sp>
        <p:nvSpPr>
          <p:cNvPr id="105" name="TextShape 2"/>
          <p:cNvSpPr txBox="1"/>
          <p:nvPr/>
        </p:nvSpPr>
        <p:spPr>
          <a:xfrm>
            <a:off x="457560" y="274680"/>
            <a:ext cx="8229240" cy="731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3200">
                <a:latin typeface="Calibri"/>
              </a:rPr>
              <a:t>Mobile ISS at T-REX</a:t>
            </a:r>
            <a:endParaRPr/>
          </a:p>
        </p:txBody>
      </p:sp>
    </p:spTree>
  </p:cSld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